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2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4"/>
  </p:sldMasterIdLst>
  <p:notesMasterIdLst>
    <p:notesMasterId r:id="rId27"/>
  </p:notesMasterIdLst>
  <p:handoutMasterIdLst>
    <p:handoutMasterId r:id="rId28"/>
  </p:handoutMasterIdLst>
  <p:sldIdLst>
    <p:sldId id="318" r:id="rId5"/>
    <p:sldId id="363" r:id="rId6"/>
    <p:sldId id="366" r:id="rId7"/>
    <p:sldId id="369" r:id="rId8"/>
    <p:sldId id="344" r:id="rId9"/>
    <p:sldId id="372" r:id="rId10"/>
    <p:sldId id="373" r:id="rId11"/>
    <p:sldId id="374" r:id="rId12"/>
    <p:sldId id="375" r:id="rId13"/>
    <p:sldId id="342" r:id="rId14"/>
    <p:sldId id="356" r:id="rId15"/>
    <p:sldId id="365" r:id="rId16"/>
    <p:sldId id="345" r:id="rId17"/>
    <p:sldId id="346" r:id="rId18"/>
    <p:sldId id="371" r:id="rId19"/>
    <p:sldId id="367" r:id="rId20"/>
    <p:sldId id="348" r:id="rId21"/>
    <p:sldId id="370" r:id="rId22"/>
    <p:sldId id="354" r:id="rId23"/>
    <p:sldId id="357" r:id="rId24"/>
    <p:sldId id="355" r:id="rId25"/>
    <p:sldId id="364" r:id="rId26"/>
  </p:sldIdLst>
  <p:sldSz cx="12188825" cy="6858000"/>
  <p:notesSz cx="6950075" cy="9236075"/>
  <p:custDataLst>
    <p:tags r:id="rId29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4030">
          <p15:clr>
            <a:srgbClr val="A4A3A4"/>
          </p15:clr>
        </p15:guide>
        <p15:guide id="3" orient="horz" pos="1152">
          <p15:clr>
            <a:srgbClr val="A4A3A4"/>
          </p15:clr>
        </p15:guide>
        <p15:guide id="4" orient="horz" pos="1018">
          <p15:clr>
            <a:srgbClr val="A4A3A4"/>
          </p15:clr>
        </p15:guide>
        <p15:guide id="5" orient="horz" pos="3886">
          <p15:clr>
            <a:srgbClr val="A4A3A4"/>
          </p15:clr>
        </p15:guide>
        <p15:guide id="6" orient="horz" pos="2928">
          <p15:clr>
            <a:srgbClr val="A4A3A4"/>
          </p15:clr>
        </p15:guide>
        <p15:guide id="7" orient="horz" pos="3072">
          <p15:clr>
            <a:srgbClr val="A4A3A4"/>
          </p15:clr>
        </p15:guide>
        <p15:guide id="8" orient="horz" pos="407">
          <p15:clr>
            <a:srgbClr val="A4A3A4"/>
          </p15:clr>
        </p15:guide>
        <p15:guide id="9" pos="3839">
          <p15:clr>
            <a:srgbClr val="A4A3A4"/>
          </p15:clr>
        </p15:guide>
        <p15:guide id="10" pos="959">
          <p15:clr>
            <a:srgbClr val="A4A3A4"/>
          </p15:clr>
        </p15:guide>
        <p15:guide id="11" pos="7151">
          <p15:clr>
            <a:srgbClr val="A4A3A4"/>
          </p15:clr>
        </p15:guide>
        <p15:guide id="12" pos="671">
          <p15:clr>
            <a:srgbClr val="A4A3A4"/>
          </p15:clr>
        </p15:guide>
        <p15:guide id="13" pos="4991">
          <p15:clr>
            <a:srgbClr val="A4A3A4"/>
          </p15:clr>
        </p15:guide>
        <p15:guide id="14" pos="700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ticia Salcido" initials="LS" lastIdx="2" clrIdx="0">
    <p:extLst>
      <p:ext uri="{19B8F6BF-5375-455C-9EA6-DF929625EA0E}">
        <p15:presenceInfo xmlns:p15="http://schemas.microsoft.com/office/powerpoint/2012/main" userId="S::lsalcido@kenmorewa.gov::e2aad17e-1fc5-4c10-84b3-852e58160a1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28282"/>
    <a:srgbClr val="6E90FE"/>
    <a:srgbClr val="8086FC"/>
    <a:srgbClr val="6D6DFB"/>
    <a:srgbClr val="4E78F0"/>
    <a:srgbClr val="F0932C"/>
    <a:srgbClr val="92C610"/>
    <a:srgbClr val="9FD812"/>
    <a:srgbClr val="E05F2C"/>
    <a:srgbClr val="0ABE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CF1AB2-1976-4502-BF36-3FF5EA218861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29" autoAdjust="0"/>
  </p:normalViewPr>
  <p:slideViewPr>
    <p:cSldViewPr showGuides="1">
      <p:cViewPr varScale="1">
        <p:scale>
          <a:sx n="79" d="100"/>
          <a:sy n="79" d="100"/>
        </p:scale>
        <p:origin x="850" y="67"/>
      </p:cViewPr>
      <p:guideLst>
        <p:guide orient="horz" pos="2160"/>
        <p:guide orient="horz" pos="4030"/>
        <p:guide orient="horz" pos="1152"/>
        <p:guide orient="horz" pos="1018"/>
        <p:guide orient="horz" pos="3886"/>
        <p:guide orient="horz" pos="2928"/>
        <p:guide orient="horz" pos="3072"/>
        <p:guide orient="horz" pos="407"/>
        <p:guide pos="3839"/>
        <p:guide pos="959"/>
        <p:guide pos="7151"/>
        <p:guide pos="671"/>
        <p:guide pos="4991"/>
        <p:guide pos="700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3192" y="5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commentAuthors" Target="commentAuthors.xml"/><Relationship Id="rId8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M:\Departments%20(V)\Admin%20and%20Finance\Council%20Orientation\2023-24%20Revenue%20by%20Type%20with%20chart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3450145132915171"/>
          <c:y val="0.19189947147017583"/>
          <c:w val="0.45048077320308055"/>
          <c:h val="0.65129612546203064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0214580030136631"/>
          <c:y val="0.19062034157166799"/>
          <c:w val="0.67658688712208293"/>
          <c:h val="0.74371365062898187"/>
        </c:manualLayout>
      </c:layout>
      <c:pieChart>
        <c:varyColors val="1"/>
        <c:ser>
          <c:idx val="1"/>
          <c:order val="1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DD3-40F6-9998-51CC50DC125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DD3-40F6-9998-51CC50DC125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DD3-40F6-9998-51CC50DC125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DD3-40F6-9998-51CC50DC1253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FDD3-40F6-9998-51CC50DC1253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FDD3-40F6-9998-51CC50DC1253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FDD3-40F6-9998-51CC50DC1253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FDD3-40F6-9998-51CC50DC1253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FDD3-40F6-9998-51CC50DC1253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FDD3-40F6-9998-51CC50DC1253}"/>
              </c:ext>
            </c:extLst>
          </c:dPt>
          <c:dLbls>
            <c:dLbl>
              <c:idx val="0"/>
              <c:layout>
                <c:manualLayout>
                  <c:x val="-5.2823388190220297E-2"/>
                  <c:y val="-0.1262564265998502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DD3-40F6-9998-51CC50DC1253}"/>
                </c:ext>
              </c:extLst>
            </c:dLbl>
            <c:dLbl>
              <c:idx val="1"/>
              <c:layout>
                <c:manualLayout>
                  <c:x val="4.328621143501582E-2"/>
                  <c:y val="-0.1255932650220791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DD3-40F6-9998-51CC50DC1253}"/>
                </c:ext>
              </c:extLst>
            </c:dLbl>
            <c:dLbl>
              <c:idx val="2"/>
              <c:layout>
                <c:manualLayout>
                  <c:x val="2.0755500207555004E-3"/>
                  <c:y val="-1.2365231797682749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9873391448733915"/>
                      <c:h val="8.459944751381214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FDD3-40F6-9998-51CC50DC1253}"/>
                </c:ext>
              </c:extLst>
            </c:dLbl>
            <c:dLbl>
              <c:idx val="5"/>
              <c:layout>
                <c:manualLayout>
                  <c:x val="-7.3853365177278451E-3"/>
                  <c:y val="1.4019024648945909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FDD3-40F6-9998-51CC50DC1253}"/>
                </c:ext>
              </c:extLst>
            </c:dLbl>
            <c:dLbl>
              <c:idx val="6"/>
              <c:layout>
                <c:manualLayout>
                  <c:x val="1.0430047427135119E-3"/>
                  <c:y val="8.6262525195400302E-4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FDD3-40F6-9998-51CC50DC1253}"/>
                </c:ext>
              </c:extLst>
            </c:dLbl>
            <c:dLbl>
              <c:idx val="8"/>
              <c:layout>
                <c:manualLayout>
                  <c:x val="4.7280375756268325E-2"/>
                  <c:y val="-7.9724409448818895E-2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/>
                      <a:t>Other Taxes, </a:t>
                    </a:r>
                    <a:fld id="{ED1778DB-C963-4140-A4DE-7137405F082F}" type="VALUE">
                      <a:rPr lang="en-US" baseline="0"/>
                      <a:pPr/>
                      <a:t>[VALUE]</a:t>
                    </a:fld>
                    <a:endParaRPr lang="en-US" baseline="0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1-FDD3-40F6-9998-51CC50DC125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Sheet1!$B$5:$B$14</c:f>
              <c:strCache>
                <c:ptCount val="10"/>
                <c:pt idx="0">
                  <c:v>Property Taxes</c:v>
                </c:pt>
                <c:pt idx="1">
                  <c:v>Sales Taxes</c:v>
                </c:pt>
                <c:pt idx="2">
                  <c:v>Utility Taxes (Elect, gas, telephone, cell, cable)</c:v>
                </c:pt>
                <c:pt idx="3">
                  <c:v>Franchise</c:v>
                </c:pt>
                <c:pt idx="4">
                  <c:v>Intergovernmental</c:v>
                </c:pt>
                <c:pt idx="5">
                  <c:v>Charges for Services</c:v>
                </c:pt>
                <c:pt idx="6">
                  <c:v>Other Licenses &amp; Bldg Permits</c:v>
                </c:pt>
                <c:pt idx="7">
                  <c:v>Miscellaneous</c:v>
                </c:pt>
                <c:pt idx="8">
                  <c:v>Other taxes (Admission, Gambling)</c:v>
                </c:pt>
                <c:pt idx="9">
                  <c:v>Overhead Reimbursement</c:v>
                </c:pt>
              </c:strCache>
            </c:strRef>
          </c:cat>
          <c:val>
            <c:numRef>
              <c:f>Sheet1!$D$5:$D$14</c:f>
              <c:numCache>
                <c:formatCode>0%</c:formatCode>
                <c:ptCount val="10"/>
                <c:pt idx="0">
                  <c:v>0.36421725239616615</c:v>
                </c:pt>
                <c:pt idx="1">
                  <c:v>0.29392971246006389</c:v>
                </c:pt>
                <c:pt idx="2">
                  <c:v>9.5846645367412137E-2</c:v>
                </c:pt>
                <c:pt idx="3">
                  <c:v>5.4313099041533544E-2</c:v>
                </c:pt>
                <c:pt idx="4">
                  <c:v>4.472843450479233E-2</c:v>
                </c:pt>
                <c:pt idx="5">
                  <c:v>4.1533546325878593E-2</c:v>
                </c:pt>
                <c:pt idx="6">
                  <c:v>3.5143769968051117E-2</c:v>
                </c:pt>
                <c:pt idx="7">
                  <c:v>1.2779552715654952E-2</c:v>
                </c:pt>
                <c:pt idx="8">
                  <c:v>9.5846645367412137E-3</c:v>
                </c:pt>
                <c:pt idx="9">
                  <c:v>4.7923322683706068E-2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FDD3-40F6-9998-51CC50DC1253}"/>
            </c:ext>
          </c:extLst>
        </c:ser>
        <c:ser>
          <c:idx val="2"/>
          <c:order val="2"/>
          <c:tx>
            <c:strRef>
              <c:f>Sheet1!$D$5:$D$14</c:f>
              <c:strCache>
                <c:ptCount val="10"/>
                <c:pt idx="0">
                  <c:v>36%</c:v>
                </c:pt>
                <c:pt idx="1">
                  <c:v>29%</c:v>
                </c:pt>
                <c:pt idx="2">
                  <c:v>10%</c:v>
                </c:pt>
                <c:pt idx="3">
                  <c:v>5%</c:v>
                </c:pt>
                <c:pt idx="4">
                  <c:v>4%</c:v>
                </c:pt>
                <c:pt idx="5">
                  <c:v>4%</c:v>
                </c:pt>
                <c:pt idx="6">
                  <c:v>4%</c:v>
                </c:pt>
                <c:pt idx="7">
                  <c:v>1%</c:v>
                </c:pt>
                <c:pt idx="8">
                  <c:v>1%</c:v>
                </c:pt>
                <c:pt idx="9">
                  <c:v>5%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6-FDD3-40F6-9998-51CC50DC1253}"/>
              </c:ext>
            </c:extLst>
          </c:dPt>
          <c:val>
            <c:numLit>
              <c:formatCode>General</c:formatCode>
              <c:ptCount val="1"/>
              <c:pt idx="0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17-FDD3-40F6-9998-51CC50DC12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extLst>
          <c:ext xmlns:c15="http://schemas.microsoft.com/office/drawing/2012/chart" uri="{02D57815-91ED-43cb-92C2-25804820EDAC}">
            <c15:filteredPieSeries>
              <c15:ser>
                <c:idx val="0"/>
                <c:order val="0"/>
                <c:dPt>
                  <c:idx val="0"/>
                  <c:bubble3D val="0"/>
                  <c:spPr>
                    <a:solidFill>
                      <a:schemeClr val="accent1"/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19-FDD3-40F6-9998-51CC50DC1253}"/>
                    </c:ext>
                  </c:extLst>
                </c:dPt>
                <c:dPt>
                  <c:idx val="1"/>
                  <c:bubble3D val="0"/>
                  <c:spPr>
                    <a:solidFill>
                      <a:schemeClr val="accent2"/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1B-FDD3-40F6-9998-51CC50DC1253}"/>
                    </c:ext>
                  </c:extLst>
                </c:dPt>
                <c:dPt>
                  <c:idx val="2"/>
                  <c:bubble3D val="0"/>
                  <c:spPr>
                    <a:solidFill>
                      <a:schemeClr val="accent3"/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1D-FDD3-40F6-9998-51CC50DC1253}"/>
                    </c:ext>
                  </c:extLst>
                </c:dPt>
                <c:dPt>
                  <c:idx val="3"/>
                  <c:bubble3D val="0"/>
                  <c:spPr>
                    <a:solidFill>
                      <a:schemeClr val="accent4"/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1F-FDD3-40F6-9998-51CC50DC1253}"/>
                    </c:ext>
                  </c:extLst>
                </c:dPt>
                <c:dPt>
                  <c:idx val="4"/>
                  <c:bubble3D val="0"/>
                  <c:spPr>
                    <a:solidFill>
                      <a:schemeClr val="accent5"/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21-FDD3-40F6-9998-51CC50DC1253}"/>
                    </c:ext>
                  </c:extLst>
                </c:dPt>
                <c:dPt>
                  <c:idx val="5"/>
                  <c:bubble3D val="0"/>
                  <c:spPr>
                    <a:solidFill>
                      <a:schemeClr val="accent6"/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23-FDD3-40F6-9998-51CC50DC1253}"/>
                    </c:ext>
                  </c:extLst>
                </c:dPt>
                <c:dPt>
                  <c:idx val="6"/>
                  <c:bubble3D val="0"/>
                  <c:spPr>
                    <a:solidFill>
                      <a:schemeClr val="accent1">
                        <a:lumMod val="60000"/>
                      </a:schemeClr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25-FDD3-40F6-9998-51CC50DC1253}"/>
                    </c:ext>
                  </c:extLst>
                </c:dPt>
                <c:dPt>
                  <c:idx val="7"/>
                  <c:bubble3D val="0"/>
                  <c:spPr>
                    <a:solidFill>
                      <a:schemeClr val="accent2">
                        <a:lumMod val="60000"/>
                      </a:schemeClr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27-FDD3-40F6-9998-51CC50DC1253}"/>
                    </c:ext>
                  </c:extLst>
                </c:dPt>
                <c:dPt>
                  <c:idx val="8"/>
                  <c:bubble3D val="0"/>
                  <c:spPr>
                    <a:solidFill>
                      <a:schemeClr val="accent3">
                        <a:lumMod val="60000"/>
                      </a:schemeClr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29-FDD3-40F6-9998-51CC50DC1253}"/>
                    </c:ext>
                  </c:extLst>
                </c:dPt>
                <c:dPt>
                  <c:idx val="9"/>
                  <c:bubble3D val="0"/>
                  <c:spPr>
                    <a:solidFill>
                      <a:schemeClr val="accent4">
                        <a:lumMod val="60000"/>
                      </a:schemeClr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2B-FDD3-40F6-9998-51CC50DC1253}"/>
                    </c:ext>
                  </c:extLst>
                </c:dPt>
                <c:cat>
                  <c:strRef>
                    <c:extLst>
                      <c:ext uri="{02D57815-91ED-43cb-92C2-25804820EDAC}">
                        <c15:formulaRef>
                          <c15:sqref>Sheet1!$B$5:$B$14</c15:sqref>
                        </c15:formulaRef>
                      </c:ext>
                    </c:extLst>
                    <c:strCache>
                      <c:ptCount val="10"/>
                      <c:pt idx="0">
                        <c:v>Property Taxes</c:v>
                      </c:pt>
                      <c:pt idx="1">
                        <c:v>Sales Taxes</c:v>
                      </c:pt>
                      <c:pt idx="2">
                        <c:v>Utility Taxes (Elect, gas, telephone, cell, cable)</c:v>
                      </c:pt>
                      <c:pt idx="3">
                        <c:v>Franchise</c:v>
                      </c:pt>
                      <c:pt idx="4">
                        <c:v>Intergovernmental</c:v>
                      </c:pt>
                      <c:pt idx="5">
                        <c:v>Charges for Services</c:v>
                      </c:pt>
                      <c:pt idx="6">
                        <c:v>Other Licenses &amp; Bldg Permits</c:v>
                      </c:pt>
                      <c:pt idx="7">
                        <c:v>Miscellaneous</c:v>
                      </c:pt>
                      <c:pt idx="8">
                        <c:v>Other taxes (Admission, Gambling)</c:v>
                      </c:pt>
                      <c:pt idx="9">
                        <c:v>Overhead Reimbursement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Sheet1!$C$5:$C$14</c15:sqref>
                        </c15:formulaRef>
                      </c:ext>
                    </c:extLst>
                    <c:numCache>
                      <c:formatCode>_(* #,##0_);_(* \(#,##0\);_(* "-"??_);_(@_)</c:formatCode>
                      <c:ptCount val="10"/>
                      <c:pt idx="0">
                        <c:v>11400000</c:v>
                      </c:pt>
                      <c:pt idx="1">
                        <c:v>9200000</c:v>
                      </c:pt>
                      <c:pt idx="2">
                        <c:v>3000000</c:v>
                      </c:pt>
                      <c:pt idx="3">
                        <c:v>1700000</c:v>
                      </c:pt>
                      <c:pt idx="4">
                        <c:v>1400000</c:v>
                      </c:pt>
                      <c:pt idx="5">
                        <c:v>1300000</c:v>
                      </c:pt>
                      <c:pt idx="6">
                        <c:v>1100000</c:v>
                      </c:pt>
                      <c:pt idx="7">
                        <c:v>400000</c:v>
                      </c:pt>
                      <c:pt idx="8">
                        <c:v>300000</c:v>
                      </c:pt>
                      <c:pt idx="9">
                        <c:v>1500000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2C-FDD3-40F6-9998-51CC50DC1253}"/>
                  </c:ext>
                </c:extLst>
              </c15:ser>
            </c15:filteredPieSeries>
          </c:ext>
        </c:extLst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400" dirty="0"/>
              <a:t>Fund Balance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Sheet1!$B$4:$H$4</c:f>
              <c:strCache>
                <c:ptCount val="7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2023*</c:v>
                </c:pt>
                <c:pt idx="6">
                  <c:v>2024*</c:v>
                </c:pt>
              </c:strCache>
            </c:strRef>
          </c:cat>
          <c:val>
            <c:numRef>
              <c:f>Sheet1!$B$6:$H$6</c:f>
              <c:numCache>
                <c:formatCode>_("$"* #,##0_);_("$"* \(#,##0\);_("$"* "-"??_);_(@_)</c:formatCode>
                <c:ptCount val="7"/>
                <c:pt idx="0">
                  <c:v>2169362</c:v>
                </c:pt>
                <c:pt idx="1">
                  <c:v>3036069</c:v>
                </c:pt>
                <c:pt idx="2">
                  <c:v>2560223</c:v>
                </c:pt>
                <c:pt idx="3">
                  <c:v>2476824</c:v>
                </c:pt>
                <c:pt idx="4">
                  <c:v>799755</c:v>
                </c:pt>
                <c:pt idx="5">
                  <c:v>228753</c:v>
                </c:pt>
                <c:pt idx="6">
                  <c:v>32041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AAB-4B38-B238-7A0DCF8E46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49100960"/>
        <c:axId val="1313430672"/>
      </c:barChart>
      <c:catAx>
        <c:axId val="11491009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3430672"/>
        <c:crosses val="autoZero"/>
        <c:auto val="1"/>
        <c:lblAlgn val="ctr"/>
        <c:lblOffset val="100"/>
        <c:noMultiLvlLbl val="0"/>
      </c:catAx>
      <c:valAx>
        <c:axId val="13134306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&quot;$&quot;* #,##0_);_(&quot;$&quot;* \(#,##0\);_(&quot;$&quot;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491009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69" y="1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8669AFDC-7658-4951-B0FF-52DFF2A93C0A}" type="datetimeFigureOut">
              <a:rPr lang="en-US" smtClean="0"/>
              <a:t>1/17/2024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9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AF8ED99B-9732-49FC-9C16-B56FEB1B1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6626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9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3ABD2D7A-D230-4F91-BD59-0A39C2703BA8}" type="datetimeFigureOut">
              <a:rPr lang="en-US" smtClean="0"/>
              <a:t>1/17/2024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6875" y="692150"/>
            <a:ext cx="61563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9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F93199CD-3E1B-4AE6-990F-76F925F5E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7333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8488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Non-Dept transfers: $1,858,000 to Street Fund and $92,200 to PW shop fund (but per RK, do not do this).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2117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8636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Mention ARPA and 2 EEs funded here and NOT included in forecast//  Will focus this presentation on GF, Street and SOF// This presentation does not mention ALL Kenmore funds. The full list was provided at the first meeting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7195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5312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Established in 2013 due to strong fund balances. Two main reasons for separate fund: 1. allow investment earnings to accrue separately from GF, 2. Opportunity for community to benefit from separate savings account/reserve to be able to respond to strategic opportunities. Estimate for 2023 is $500K and $300K for 2024.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7385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6583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0236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4149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857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7440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W&amp;W – Voted debt, paid by residents; Culvert – paid via SWM fund; PWOC covered by REET and SWM fees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7787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75429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0957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2703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6221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7078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7171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601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9914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80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88825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6675" y="2404534"/>
            <a:ext cx="7764913" cy="1646302"/>
          </a:xfrm>
        </p:spPr>
        <p:txBody>
          <a:bodyPr anchor="b">
            <a:noAutofit/>
          </a:bodyPr>
          <a:lstStyle>
            <a:lvl1pPr algn="r">
              <a:defRPr sz="5398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6675" y="4050834"/>
            <a:ext cx="7764913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56AD0E6-1DEE-47C6-8439-7CFAF2EF62F2}"/>
              </a:ext>
            </a:extLst>
          </p:cNvPr>
          <p:cNvGrpSpPr/>
          <p:nvPr userDrawn="1"/>
        </p:nvGrpSpPr>
        <p:grpSpPr>
          <a:xfrm>
            <a:off x="7923213" y="0"/>
            <a:ext cx="4265612" cy="6858000"/>
            <a:chOff x="7923213" y="0"/>
            <a:chExt cx="4265612" cy="6858000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87001251-7DDC-4C68-8888-9C9AD8DD66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923213" y="0"/>
              <a:ext cx="4265612" cy="6858000"/>
            </a:xfrm>
            <a:prstGeom prst="rect">
              <a:avLst/>
            </a:prstGeom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F1DA3313-9257-49DB-AED3-D6FF852BD7B0}"/>
                </a:ext>
              </a:extLst>
            </p:cNvPr>
            <p:cNvSpPr/>
            <p:nvPr/>
          </p:nvSpPr>
          <p:spPr>
            <a:xfrm>
              <a:off x="7923213" y="0"/>
              <a:ext cx="1065213" cy="6858000"/>
            </a:xfrm>
            <a:prstGeom prst="rect">
              <a:avLst/>
            </a:prstGeom>
            <a:gradFill flip="none" rotWithShape="1">
              <a:gsLst>
                <a:gs pos="75000">
                  <a:schemeClr val="tx2">
                    <a:alpha val="0"/>
                  </a:schemeClr>
                </a:gs>
                <a:gs pos="100000">
                  <a:schemeClr val="tx2">
                    <a:alpha val="2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060701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9" y="609600"/>
            <a:ext cx="8594429" cy="3403600"/>
          </a:xfrm>
        </p:spPr>
        <p:txBody>
          <a:bodyPr anchor="ctr">
            <a:normAutofit/>
          </a:bodyPr>
          <a:lstStyle>
            <a:lvl1pPr algn="l">
              <a:defRPr sz="4399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470400"/>
            <a:ext cx="8594429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 smtClean="0"/>
              <a:pPr/>
              <a:t>1/17/2024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004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092" y="609600"/>
            <a:ext cx="8092026" cy="3022600"/>
          </a:xfrm>
        </p:spPr>
        <p:txBody>
          <a:bodyPr anchor="ctr">
            <a:normAutofit/>
          </a:bodyPr>
          <a:lstStyle>
            <a:lvl1pPr algn="l">
              <a:defRPr sz="4399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5783" y="3632200"/>
            <a:ext cx="7222643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470400"/>
            <a:ext cx="8594429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 smtClean="0"/>
              <a:pPr/>
              <a:t>1/17/2024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729" y="790378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0695" y="2886556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sz="1799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540331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9" y="1931988"/>
            <a:ext cx="8594429" cy="2595460"/>
          </a:xfrm>
        </p:spPr>
        <p:txBody>
          <a:bodyPr anchor="b">
            <a:normAutofit/>
          </a:bodyPr>
          <a:lstStyle>
            <a:lvl1pPr algn="l">
              <a:defRPr sz="4399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527448"/>
            <a:ext cx="8594429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 smtClean="0"/>
              <a:pPr/>
              <a:t>1/17/2024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0012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092" y="609600"/>
            <a:ext cx="8092026" cy="3022600"/>
          </a:xfrm>
        </p:spPr>
        <p:txBody>
          <a:bodyPr anchor="ctr">
            <a:normAutofit/>
          </a:bodyPr>
          <a:lstStyle>
            <a:lvl1pPr algn="l">
              <a:defRPr sz="4399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156" y="4013200"/>
            <a:ext cx="8594430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39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527448"/>
            <a:ext cx="8594429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 smtClean="0"/>
              <a:pPr/>
              <a:t>1/17/2024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729" y="790378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0695" y="2886556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564508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621" y="609600"/>
            <a:ext cx="8585966" cy="3022600"/>
          </a:xfrm>
        </p:spPr>
        <p:txBody>
          <a:bodyPr anchor="ctr">
            <a:normAutofit/>
          </a:bodyPr>
          <a:lstStyle>
            <a:lvl1pPr algn="l">
              <a:defRPr sz="4399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156" y="4013200"/>
            <a:ext cx="8594430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399">
                <a:solidFill>
                  <a:schemeClr val="accent1"/>
                </a:solidFill>
              </a:defRPr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527448"/>
            <a:ext cx="8594429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 smtClean="0"/>
              <a:pPr/>
              <a:t>1/17/2024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5688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 smtClean="0"/>
              <a:t>1/17/2024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494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5599" y="609600"/>
            <a:ext cx="130440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159" y="609600"/>
            <a:ext cx="7058311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 smtClean="0"/>
              <a:t>1/17/2024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370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 smtClean="0"/>
              <a:t>1/17/2024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776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9" y="2700868"/>
            <a:ext cx="8594429" cy="1826581"/>
          </a:xfrm>
        </p:spPr>
        <p:txBody>
          <a:bodyPr anchor="b"/>
          <a:lstStyle>
            <a:lvl1pPr algn="l">
              <a:defRPr sz="3999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527448"/>
            <a:ext cx="8594429" cy="860400"/>
          </a:xfrm>
        </p:spPr>
        <p:txBody>
          <a:bodyPr anchor="t"/>
          <a:lstStyle>
            <a:lvl1pPr marL="0" indent="0" algn="l">
              <a:buNone/>
              <a:defRPr sz="1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 smtClean="0"/>
              <a:t>1/17/2024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1BAC2B8-150E-4970-93BB-3466A9572584}"/>
              </a:ext>
            </a:extLst>
          </p:cNvPr>
          <p:cNvGrpSpPr/>
          <p:nvPr userDrawn="1"/>
        </p:nvGrpSpPr>
        <p:grpSpPr>
          <a:xfrm>
            <a:off x="11123611" y="0"/>
            <a:ext cx="1065214" cy="6868886"/>
            <a:chOff x="11123611" y="0"/>
            <a:chExt cx="1065214" cy="686888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F842798-2339-4407-8159-2269BC8299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123611" y="0"/>
              <a:ext cx="1065213" cy="685800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0456B79-8137-4CE0-9707-A627B6115F39}"/>
                </a:ext>
              </a:extLst>
            </p:cNvPr>
            <p:cNvSpPr/>
            <p:nvPr/>
          </p:nvSpPr>
          <p:spPr>
            <a:xfrm>
              <a:off x="11123612" y="10886"/>
              <a:ext cx="1065213" cy="6858000"/>
            </a:xfrm>
            <a:prstGeom prst="rect">
              <a:avLst/>
            </a:prstGeom>
            <a:gradFill flip="none" rotWithShape="1">
              <a:gsLst>
                <a:gs pos="75000">
                  <a:schemeClr val="tx2">
                    <a:alpha val="0"/>
                  </a:schemeClr>
                </a:gs>
                <a:gs pos="100000">
                  <a:schemeClr val="tx2">
                    <a:alpha val="2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487927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158" y="2160589"/>
            <a:ext cx="418294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8645" y="2160590"/>
            <a:ext cx="418294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 smtClean="0"/>
              <a:t>1/17/2024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465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570" y="2160983"/>
            <a:ext cx="4184533" cy="576262"/>
          </a:xfrm>
        </p:spPr>
        <p:txBody>
          <a:bodyPr anchor="b">
            <a:noAutofit/>
          </a:bodyPr>
          <a:lstStyle>
            <a:lvl1pPr marL="0" indent="0">
              <a:buNone/>
              <a:defRPr sz="2399" b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570" y="2737246"/>
            <a:ext cx="418453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7058" y="2160983"/>
            <a:ext cx="4184528" cy="576262"/>
          </a:xfrm>
        </p:spPr>
        <p:txBody>
          <a:bodyPr anchor="b">
            <a:noAutofit/>
          </a:bodyPr>
          <a:lstStyle>
            <a:lvl1pPr marL="0" indent="0">
              <a:buNone/>
              <a:defRPr sz="2399" b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7059" y="2737246"/>
            <a:ext cx="418452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 smtClean="0"/>
              <a:t>1/17/2024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899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8" y="609600"/>
            <a:ext cx="8594429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 smtClean="0"/>
              <a:t>1/17/2024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192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 smtClean="0"/>
              <a:t>1/17/2024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422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8" y="1498604"/>
            <a:ext cx="3853524" cy="1278466"/>
          </a:xfrm>
        </p:spPr>
        <p:txBody>
          <a:bodyPr anchor="b">
            <a:normAutofit/>
          </a:bodyPr>
          <a:lstStyle>
            <a:lvl1pPr>
              <a:defRPr sz="19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59222" y="514925"/>
            <a:ext cx="4512366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158" y="2777069"/>
            <a:ext cx="3853524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 smtClean="0"/>
              <a:t>1/17/2024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06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8" y="4800600"/>
            <a:ext cx="8594428" cy="566738"/>
          </a:xfrm>
        </p:spPr>
        <p:txBody>
          <a:bodyPr anchor="b">
            <a:normAutofit/>
          </a:bodyPr>
          <a:lstStyle>
            <a:lvl1pPr algn="l">
              <a:defRPr sz="2399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158" y="609600"/>
            <a:ext cx="8594429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063" indent="0">
              <a:buNone/>
              <a:defRPr sz="1600"/>
            </a:lvl2pPr>
            <a:lvl3pPr marL="914126" indent="0">
              <a:buNone/>
              <a:defRPr sz="1600"/>
            </a:lvl3pPr>
            <a:lvl4pPr marL="1371189" indent="0">
              <a:buNone/>
              <a:defRPr sz="1600"/>
            </a:lvl4pPr>
            <a:lvl5pPr marL="1828251" indent="0">
              <a:buNone/>
              <a:defRPr sz="1600"/>
            </a:lvl5pPr>
            <a:lvl6pPr marL="2285314" indent="0">
              <a:buNone/>
              <a:defRPr sz="1600"/>
            </a:lvl6pPr>
            <a:lvl7pPr marL="2742377" indent="0">
              <a:buNone/>
              <a:defRPr sz="1600"/>
            </a:lvl7pPr>
            <a:lvl8pPr marL="3199440" indent="0">
              <a:buNone/>
              <a:defRPr sz="1600"/>
            </a:lvl8pPr>
            <a:lvl9pPr marL="3656503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158" y="5367338"/>
            <a:ext cx="8594428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8510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88825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158" y="609600"/>
            <a:ext cx="8594429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8" y="2160590"/>
            <a:ext cx="8594429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3257" y="6041363"/>
            <a:ext cx="9117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41C87-7AD9-4845-A077-840E4A0F3F06}" type="datetimeFigureOut">
              <a:rPr lang="en-US" smtClean="0"/>
              <a:pPr/>
              <a:t>1/17/2024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158" y="6041363"/>
            <a:ext cx="62959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8426" y="6041363"/>
            <a:ext cx="68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747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457063" rtl="0" eaLnBrk="1" latinLnBrk="0" hangingPunct="1">
        <a:spcBef>
          <a:spcPct val="0"/>
        </a:spcBef>
        <a:buNone/>
        <a:defRPr sz="3599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797" indent="-342797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79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727" indent="-285664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2657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599720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6783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3846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0908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7971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5034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11">
            <a:extLst>
              <a:ext uri="{FF2B5EF4-FFF2-40B4-BE49-F238E27FC236}">
                <a16:creationId xmlns:a16="http://schemas.microsoft.com/office/drawing/2014/main" id="{2783C067-F8BF-4755-B516-8A0CD74CF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5" cy="686646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Isosceles Triangle 13">
            <a:extLst>
              <a:ext uri="{FF2B5EF4-FFF2-40B4-BE49-F238E27FC236}">
                <a16:creationId xmlns:a16="http://schemas.microsoft.com/office/drawing/2014/main" id="{2ED796EC-E7FF-46DB-B912-FB08BF12AA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376" cy="5666154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4" name="Isosceles Triangle 15">
            <a:extLst>
              <a:ext uri="{FF2B5EF4-FFF2-40B4-BE49-F238E27FC236}">
                <a16:creationId xmlns:a16="http://schemas.microsoft.com/office/drawing/2014/main" id="{549A2DAB-B431-487D-95AD-BB0FECB49E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36518" y="3818467"/>
            <a:ext cx="4449133" cy="3039533"/>
          </a:xfrm>
          <a:prstGeom prst="triangle">
            <a:avLst>
              <a:gd name="adj" fmla="val 100000"/>
            </a:avLst>
          </a:prstGeom>
          <a:solidFill>
            <a:schemeClr val="accent1">
              <a:alpha val="8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5" name="Rectangle 27">
            <a:extLst>
              <a:ext uri="{FF2B5EF4-FFF2-40B4-BE49-F238E27FC236}">
                <a16:creationId xmlns:a16="http://schemas.microsoft.com/office/drawing/2014/main" id="{0819F787-32B4-46A8-BC57-C6571BCEE2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22925" y="0"/>
            <a:ext cx="1765900" cy="6858000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36" name="Straight Connector 19">
            <a:extLst>
              <a:ext uri="{FF2B5EF4-FFF2-40B4-BE49-F238E27FC236}">
                <a16:creationId xmlns:a16="http://schemas.microsoft.com/office/drawing/2014/main" id="{C5ECDEE1-7093-418F-9CF5-24EEB115C1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131960" y="0"/>
            <a:ext cx="1726750" cy="6858000"/>
          </a:xfrm>
          <a:prstGeom prst="line">
            <a:avLst/>
          </a:prstGeom>
          <a:ln w="15875" cap="sq">
            <a:solidFill>
              <a:schemeClr val="accent2"/>
            </a:solidFill>
            <a:bevel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21">
            <a:extLst>
              <a:ext uri="{FF2B5EF4-FFF2-40B4-BE49-F238E27FC236}">
                <a16:creationId xmlns:a16="http://schemas.microsoft.com/office/drawing/2014/main" id="{045062AF-EB11-4651-BC4A-4DA21768DE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3333" y="3681413"/>
            <a:ext cx="4762317" cy="3176587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815104" y="4500580"/>
            <a:ext cx="7764913" cy="1096899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 defTabSz="457200"/>
            <a:endParaRPr lang="en-US" sz="2800" dirty="0"/>
          </a:p>
          <a:p>
            <a:pPr algn="l" defTabSz="457200"/>
            <a:r>
              <a:rPr lang="en-US" sz="2800" dirty="0"/>
              <a:t>   January 17, 2024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89012" y="457200"/>
            <a:ext cx="8282575" cy="35936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>
              <a:spcAft>
                <a:spcPts val="600"/>
              </a:spcAft>
            </a:pPr>
            <a:r>
              <a:rPr lang="en-US" b="1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BUDGET 101</a:t>
            </a:r>
          </a:p>
          <a:p>
            <a:pPr defTabSz="457200">
              <a:spcAft>
                <a:spcPts val="600"/>
              </a:spcAft>
            </a:pPr>
            <a:r>
              <a:rPr lang="en-US" sz="4800" b="1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FSP Task Force Presentation</a:t>
            </a:r>
          </a:p>
        </p:txBody>
      </p:sp>
    </p:spTree>
    <p:extLst>
      <p:ext uri="{BB962C8B-B14F-4D97-AF65-F5344CB8AC3E}">
        <p14:creationId xmlns:p14="http://schemas.microsoft.com/office/powerpoint/2010/main" val="2320115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8A810E-C9D9-4556-8F36-30C3F574B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450" y="76200"/>
            <a:ext cx="8593137" cy="1066800"/>
          </a:xfrm>
        </p:spPr>
        <p:txBody>
          <a:bodyPr>
            <a:normAutofit/>
          </a:bodyPr>
          <a:lstStyle/>
          <a:p>
            <a:pPr algn="ctr"/>
            <a:r>
              <a:rPr lang="en-US" b="1" u="sng" dirty="0"/>
              <a:t>General Fund - Revenues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962B861C-F194-45DB-B366-5024CF864FC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7483622"/>
              </p:ext>
            </p:extLst>
          </p:nvPr>
        </p:nvGraphicFramePr>
        <p:xfrm>
          <a:off x="110021" y="761144"/>
          <a:ext cx="9729994" cy="609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1B2E5A88-8DB2-C9C0-E240-2DFB9BCF3D5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053624"/>
              </p:ext>
            </p:extLst>
          </p:nvPr>
        </p:nvGraphicFramePr>
        <p:xfrm>
          <a:off x="836612" y="556260"/>
          <a:ext cx="8405575" cy="59207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151694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99B3A6-8FA4-499F-BF68-C1EEC2DB75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012" y="80395"/>
            <a:ext cx="9220200" cy="605405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/>
              <a:t>Expenditures – General Fund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5D65E29-E7C5-4E0B-B5FF-2BF0EA21DF4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5081436"/>
              </p:ext>
            </p:extLst>
          </p:nvPr>
        </p:nvGraphicFramePr>
        <p:xfrm>
          <a:off x="379412" y="838200"/>
          <a:ext cx="9296400" cy="5766258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953000">
                  <a:extLst>
                    <a:ext uri="{9D8B030D-6E8A-4147-A177-3AD203B41FA5}">
                      <a16:colId xmlns:a16="http://schemas.microsoft.com/office/drawing/2014/main" val="4005892426"/>
                    </a:ext>
                  </a:extLst>
                </a:gridCol>
                <a:gridCol w="2835681">
                  <a:extLst>
                    <a:ext uri="{9D8B030D-6E8A-4147-A177-3AD203B41FA5}">
                      <a16:colId xmlns:a16="http://schemas.microsoft.com/office/drawing/2014/main" val="36383967"/>
                    </a:ext>
                  </a:extLst>
                </a:gridCol>
                <a:gridCol w="1507719">
                  <a:extLst>
                    <a:ext uri="{9D8B030D-6E8A-4147-A177-3AD203B41FA5}">
                      <a16:colId xmlns:a16="http://schemas.microsoft.com/office/drawing/2014/main" val="882941909"/>
                    </a:ext>
                  </a:extLst>
                </a:gridCol>
              </a:tblGrid>
              <a:tr h="401903">
                <a:tc>
                  <a:txBody>
                    <a:bodyPr/>
                    <a:lstStyle/>
                    <a:p>
                      <a:pPr algn="ctr"/>
                      <a:endParaRPr lang="en-US" sz="200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u="none" dirty="0"/>
                        <a:t>AMOUNT-Biennium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u="none" dirty="0"/>
                        <a:t>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6025246"/>
                  </a:ext>
                </a:extLst>
              </a:tr>
              <a:tr h="436807">
                <a:tc>
                  <a:txBody>
                    <a:bodyPr/>
                    <a:lstStyle/>
                    <a:p>
                      <a:r>
                        <a:rPr lang="en-US" sz="2000" dirty="0"/>
                        <a:t>City Council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/>
                        <a:t>400,000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/>
                        <a:t>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8103745"/>
                  </a:ext>
                </a:extLst>
              </a:tr>
              <a:tr h="436807">
                <a:tc>
                  <a:txBody>
                    <a:bodyPr/>
                    <a:lstStyle/>
                    <a:p>
                      <a:r>
                        <a:rPr lang="en-US" sz="2000" dirty="0"/>
                        <a:t>City Clerk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/>
                        <a:t>1,000,000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/>
                        <a:t>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9252244"/>
                  </a:ext>
                </a:extLst>
              </a:tr>
              <a:tr h="401903">
                <a:tc>
                  <a:txBody>
                    <a:bodyPr/>
                    <a:lstStyle/>
                    <a:p>
                      <a:r>
                        <a:rPr lang="en-US" sz="2000" dirty="0"/>
                        <a:t>City Manager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/>
                        <a:t>3,600,000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/>
                        <a:t>12%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956015"/>
                  </a:ext>
                </a:extLst>
              </a:tr>
              <a:tr h="401903">
                <a:tc>
                  <a:txBody>
                    <a:bodyPr/>
                    <a:lstStyle/>
                    <a:p>
                      <a:r>
                        <a:rPr lang="en-US" sz="2000" dirty="0"/>
                        <a:t>Finance/Administration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/>
                        <a:t>2,500,000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/>
                        <a:t>8%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9152647"/>
                  </a:ext>
                </a:extLst>
              </a:tr>
              <a:tr h="401903">
                <a:tc>
                  <a:txBody>
                    <a:bodyPr/>
                    <a:lstStyle/>
                    <a:p>
                      <a:r>
                        <a:rPr lang="en-US" sz="2000" dirty="0"/>
                        <a:t>Legal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/>
                        <a:t>700,000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/>
                        <a:t>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9496534"/>
                  </a:ext>
                </a:extLst>
              </a:tr>
              <a:tr h="401903">
                <a:tc>
                  <a:txBody>
                    <a:bodyPr/>
                    <a:lstStyle/>
                    <a:p>
                      <a:r>
                        <a:rPr lang="en-US" sz="2000" dirty="0"/>
                        <a:t>Human Resources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/>
                        <a:t>500,000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/>
                        <a:t>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4570579"/>
                  </a:ext>
                </a:extLst>
              </a:tr>
              <a:tr h="401903">
                <a:tc>
                  <a:txBody>
                    <a:bodyPr/>
                    <a:lstStyle/>
                    <a:p>
                      <a:r>
                        <a:rPr lang="en-US" sz="2000" dirty="0"/>
                        <a:t>Non Dept: Transfers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/>
                        <a:t>2,000,000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/>
                        <a:t>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6994672"/>
                  </a:ext>
                </a:extLst>
              </a:tr>
              <a:tr h="401903">
                <a:tc>
                  <a:txBody>
                    <a:bodyPr/>
                    <a:lstStyle/>
                    <a:p>
                      <a:r>
                        <a:rPr lang="en-US" sz="2000" dirty="0"/>
                        <a:t>Public Safety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/>
                        <a:t>9,700,000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/>
                        <a:t>31%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4651693"/>
                  </a:ext>
                </a:extLst>
              </a:tr>
              <a:tr h="401903">
                <a:tc>
                  <a:txBody>
                    <a:bodyPr/>
                    <a:lstStyle/>
                    <a:p>
                      <a:r>
                        <a:rPr lang="en-US" sz="2000" dirty="0"/>
                        <a:t>Public Works - Engineering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u="none" dirty="0"/>
                        <a:t>1,700,000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u="none" dirty="0"/>
                        <a:t>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936895"/>
                  </a:ext>
                </a:extLst>
              </a:tr>
              <a:tr h="436807">
                <a:tc>
                  <a:txBody>
                    <a:bodyPr/>
                    <a:lstStyle/>
                    <a:p>
                      <a:r>
                        <a:rPr lang="en-US" sz="2000" dirty="0"/>
                        <a:t>Community Development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/>
                        <a:t>2,000,000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/>
                        <a:t>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7618149"/>
                  </a:ext>
                </a:extLst>
              </a:tr>
              <a:tr h="436807">
                <a:tc>
                  <a:txBody>
                    <a:bodyPr/>
                    <a:lstStyle/>
                    <a:p>
                      <a:r>
                        <a:rPr lang="en-US" sz="2000" dirty="0"/>
                        <a:t>Development Services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/>
                        <a:t>3,400,000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/>
                        <a:t>11%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7277165"/>
                  </a:ext>
                </a:extLst>
              </a:tr>
              <a:tr h="401903">
                <a:tc>
                  <a:txBody>
                    <a:bodyPr/>
                    <a:lstStyle/>
                    <a:p>
                      <a:r>
                        <a:rPr lang="en-US" sz="2000" dirty="0"/>
                        <a:t>Public Works Parks &amp; Facilities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/>
                        <a:t>3,700,000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/>
                        <a:t>12%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5366991"/>
                  </a:ext>
                </a:extLst>
              </a:tr>
              <a:tr h="401903">
                <a:tc>
                  <a:txBody>
                    <a:bodyPr/>
                    <a:lstStyle/>
                    <a:p>
                      <a:r>
                        <a:rPr lang="en-US" sz="2000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/>
                        <a:t>31,200,000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88299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8654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545929-DA06-4EA7-9AA2-ED447BF19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412" y="2362200"/>
            <a:ext cx="8594429" cy="1320800"/>
          </a:xfrm>
        </p:spPr>
        <p:txBody>
          <a:bodyPr/>
          <a:lstStyle/>
          <a:p>
            <a:pPr algn="ctr"/>
            <a:r>
              <a:rPr lang="en-US" sz="3600" b="1" dirty="0">
                <a:solidFill>
                  <a:schemeClr val="accent2">
                    <a:lumMod val="75000"/>
                  </a:schemeClr>
                </a:solidFill>
              </a:rPr>
              <a:t>SPECIAL REVENUE FUNDS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1341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3BCF79-E1A2-4809-A415-36E7F8C73D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812" y="76199"/>
            <a:ext cx="8823029" cy="685801"/>
          </a:xfrm>
        </p:spPr>
        <p:txBody>
          <a:bodyPr/>
          <a:lstStyle/>
          <a:p>
            <a:pPr algn="ctr"/>
            <a:r>
              <a:rPr lang="en-US" b="1" u="sng" dirty="0"/>
              <a:t>SPECIAL REVENUE FUNDS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6C0DB0-2A61-4192-B5E2-339D0753C9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812" y="762000"/>
            <a:ext cx="10058400" cy="6019801"/>
          </a:xfrm>
        </p:spPr>
        <p:txBody>
          <a:bodyPr>
            <a:normAutofit fontScale="92500" lnSpcReduction="20000"/>
          </a:bodyPr>
          <a:lstStyle/>
          <a:p>
            <a:r>
              <a:rPr lang="en-US" sz="3600" dirty="0"/>
              <a:t>Account for revenues legally </a:t>
            </a:r>
            <a:r>
              <a:rPr lang="en-US" sz="3600" u="sng" dirty="0"/>
              <a:t>restricted</a:t>
            </a:r>
            <a:r>
              <a:rPr lang="en-US" sz="3600" dirty="0"/>
              <a:t> or </a:t>
            </a:r>
            <a:r>
              <a:rPr lang="en-US" sz="3600" u="sng" dirty="0"/>
              <a:t>designated</a:t>
            </a:r>
            <a:r>
              <a:rPr lang="en-US" sz="3600" dirty="0"/>
              <a:t> to finance particular activities</a:t>
            </a:r>
          </a:p>
          <a:p>
            <a:pPr marL="0" indent="0">
              <a:buNone/>
            </a:pPr>
            <a:endParaRPr lang="en-US" sz="3600" dirty="0"/>
          </a:p>
          <a:p>
            <a:pPr lvl="1"/>
            <a:r>
              <a:rPr lang="en-US" sz="3200" dirty="0"/>
              <a:t>Street Fund</a:t>
            </a:r>
          </a:p>
          <a:p>
            <a:pPr lvl="1"/>
            <a:r>
              <a:rPr lang="en-US" sz="3200" dirty="0"/>
              <a:t>Strategic Opportunities Fund</a:t>
            </a:r>
          </a:p>
          <a:p>
            <a:pPr lvl="1"/>
            <a:r>
              <a:rPr lang="en-US" sz="3200" dirty="0"/>
              <a:t>ARPA</a:t>
            </a:r>
          </a:p>
          <a:p>
            <a:pPr lvl="1"/>
            <a:r>
              <a:rPr lang="en-US" sz="3200" dirty="0"/>
              <a:t>Strategic Reserve Fund </a:t>
            </a:r>
          </a:p>
          <a:p>
            <a:pPr lvl="1"/>
            <a:r>
              <a:rPr lang="en-US" sz="3200" dirty="0"/>
              <a:t>Public Art Fund </a:t>
            </a:r>
          </a:p>
          <a:p>
            <a:pPr lvl="1"/>
            <a:r>
              <a:rPr lang="en-US" sz="3200" dirty="0"/>
              <a:t>Transportation Benefit District Fund</a:t>
            </a:r>
          </a:p>
          <a:p>
            <a:pPr lvl="1"/>
            <a:r>
              <a:rPr lang="en-US" sz="3200" dirty="0"/>
              <a:t>Park Impact Fee Fund</a:t>
            </a:r>
          </a:p>
          <a:p>
            <a:pPr lvl="1"/>
            <a:r>
              <a:rPr lang="en-US" sz="3200" dirty="0"/>
              <a:t>Transportation Impact Fee Fund</a:t>
            </a:r>
          </a:p>
          <a:p>
            <a:pPr lvl="1"/>
            <a:r>
              <a:rPr lang="en-US" sz="3200" dirty="0"/>
              <a:t>REET </a:t>
            </a:r>
          </a:p>
        </p:txBody>
      </p:sp>
    </p:spTree>
    <p:extLst>
      <p:ext uri="{BB962C8B-B14F-4D97-AF65-F5344CB8AC3E}">
        <p14:creationId xmlns:p14="http://schemas.microsoft.com/office/powerpoint/2010/main" val="1679875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9FF84-3D21-4A50-A029-F827790465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012" y="95037"/>
            <a:ext cx="9044575" cy="59076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/>
              <a:t>Street Fund - $3.8 million (biennium)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1E1A4E-FEC8-4CCC-91C7-E4F629DE23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812" y="816638"/>
            <a:ext cx="9906000" cy="5965162"/>
          </a:xfrm>
        </p:spPr>
        <p:txBody>
          <a:bodyPr>
            <a:normAutofit lnSpcReduction="10000"/>
          </a:bodyPr>
          <a:lstStyle/>
          <a:p>
            <a:r>
              <a:rPr lang="en-US" sz="2400" b="1" dirty="0"/>
              <a:t>Maintenance/operation – streets/traffic control/sidewalks/row</a:t>
            </a:r>
          </a:p>
          <a:p>
            <a:pPr marL="0" indent="0">
              <a:buNone/>
            </a:pPr>
            <a:endParaRPr lang="en-US" sz="1500" dirty="0"/>
          </a:p>
          <a:p>
            <a:r>
              <a:rPr lang="en-US" sz="2400" dirty="0"/>
              <a:t>Main revenues sources</a:t>
            </a:r>
          </a:p>
          <a:p>
            <a:pPr lvl="1"/>
            <a:r>
              <a:rPr lang="en-US" sz="2201" dirty="0"/>
              <a:t>Gas Tax - $918,000</a:t>
            </a:r>
          </a:p>
          <a:p>
            <a:pPr lvl="1"/>
            <a:r>
              <a:rPr lang="en-US" sz="2201" dirty="0"/>
              <a:t>General Fund - $1.8 million</a:t>
            </a:r>
          </a:p>
          <a:p>
            <a:pPr marL="457063" lvl="1" indent="0">
              <a:buNone/>
            </a:pPr>
            <a:endParaRPr lang="en-US" sz="1050" dirty="0"/>
          </a:p>
          <a:p>
            <a:pPr lvl="1"/>
            <a:endParaRPr lang="en-US" sz="2001" dirty="0"/>
          </a:p>
          <a:p>
            <a:r>
              <a:rPr lang="en-US" sz="2400" dirty="0"/>
              <a:t>New/Potential Revenue Streams</a:t>
            </a:r>
          </a:p>
          <a:p>
            <a:pPr lvl="1"/>
            <a:r>
              <a:rPr lang="en-US" sz="2200" dirty="0"/>
              <a:t>Vehicle Tab Fee increase (2023) - $360,000 / year</a:t>
            </a:r>
          </a:p>
          <a:p>
            <a:pPr lvl="1"/>
            <a:r>
              <a:rPr lang="en-US" sz="2200" dirty="0"/>
              <a:t>0.10% to 0.20% increase in Transportation Sales Tax – 0.15% = $718,000 (proposed in 2020 FSP)</a:t>
            </a:r>
          </a:p>
          <a:p>
            <a:pPr marL="457063" lvl="1" indent="0">
              <a:buNone/>
            </a:pPr>
            <a:endParaRPr lang="en-US" sz="2001" dirty="0"/>
          </a:p>
        </p:txBody>
      </p:sp>
    </p:spTree>
    <p:extLst>
      <p:ext uri="{BB962C8B-B14F-4D97-AF65-F5344CB8AC3E}">
        <p14:creationId xmlns:p14="http://schemas.microsoft.com/office/powerpoint/2010/main" val="116398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36277A-D192-E84E-540F-B00082CAC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Strategic Opportunities Fund</a:t>
            </a:r>
            <a:endParaRPr lang="en-US" dirty="0"/>
          </a:p>
        </p:txBody>
      </p:sp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D8E0895A-2CBE-5F64-E13E-E0DB310CAAF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2334425"/>
              </p:ext>
            </p:extLst>
          </p:nvPr>
        </p:nvGraphicFramePr>
        <p:xfrm>
          <a:off x="677863" y="1524000"/>
          <a:ext cx="8593137" cy="4518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EE206434-5461-5B38-3592-179D5FA05A88}"/>
              </a:ext>
            </a:extLst>
          </p:cNvPr>
          <p:cNvSpPr txBox="1"/>
          <p:nvPr/>
        </p:nvSpPr>
        <p:spPr>
          <a:xfrm>
            <a:off x="677158" y="6324600"/>
            <a:ext cx="16072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*Per budget</a:t>
            </a:r>
          </a:p>
        </p:txBody>
      </p:sp>
    </p:spTree>
    <p:extLst>
      <p:ext uri="{BB962C8B-B14F-4D97-AF65-F5344CB8AC3E}">
        <p14:creationId xmlns:p14="http://schemas.microsoft.com/office/powerpoint/2010/main" val="1323026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545929-DA06-4EA7-9AA2-ED447BF19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412" y="2362200"/>
            <a:ext cx="8594429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>
                <a:solidFill>
                  <a:schemeClr val="accent2">
                    <a:lumMod val="75000"/>
                  </a:schemeClr>
                </a:solidFill>
              </a:rPr>
              <a:t>CAPITAL PROJECT  &amp; ENTERPRISE </a:t>
            </a:r>
            <a:br>
              <a:rPr lang="en-US" sz="36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3600" b="1" dirty="0">
                <a:solidFill>
                  <a:schemeClr val="accent2">
                    <a:lumMod val="75000"/>
                  </a:schemeClr>
                </a:solidFill>
              </a:rPr>
              <a:t>FUNDS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804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A0A94-1B1A-4DEE-94B4-B6F8C44DF7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612" y="156237"/>
            <a:ext cx="8594429" cy="660400"/>
          </a:xfrm>
        </p:spPr>
        <p:txBody>
          <a:bodyPr>
            <a:normAutofit/>
          </a:bodyPr>
          <a:lstStyle/>
          <a:p>
            <a:r>
              <a:rPr lang="en-US" sz="2800" b="1" u="sng" dirty="0"/>
              <a:t>CAPITAL PROJECT FUNDS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7F09C7-D8C5-4867-B972-7DE35D9F4F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812" y="762000"/>
            <a:ext cx="10287000" cy="5867400"/>
          </a:xfrm>
        </p:spPr>
        <p:txBody>
          <a:bodyPr>
            <a:normAutofit/>
          </a:bodyPr>
          <a:lstStyle/>
          <a:p>
            <a:r>
              <a:rPr lang="en-US" sz="2400" dirty="0"/>
              <a:t>Account for financial resources designated for acquisition construction of capital projects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/>
              <a:t>  		</a:t>
            </a:r>
          </a:p>
          <a:p>
            <a:r>
              <a:rPr lang="en-US" sz="2400" b="1" dirty="0"/>
              <a:t>Transportation Capital Fund</a:t>
            </a:r>
          </a:p>
          <a:p>
            <a:r>
              <a:rPr lang="en-US" sz="2400" b="1" dirty="0"/>
              <a:t>Parks Capital Fund</a:t>
            </a:r>
          </a:p>
          <a:p>
            <a:r>
              <a:rPr lang="en-US" sz="2400" b="1" dirty="0"/>
              <a:t>Surface Water Management (SWM) Capital Fund</a:t>
            </a:r>
          </a:p>
          <a:p>
            <a:r>
              <a:rPr lang="en-US" sz="2400" b="1" dirty="0"/>
              <a:t>City Facilities Fund</a:t>
            </a:r>
          </a:p>
          <a:p>
            <a:pPr marL="0" indent="0">
              <a:buNone/>
            </a:pPr>
            <a:r>
              <a:rPr lang="en-US" sz="30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  </a:t>
            </a:r>
            <a:r>
              <a:rPr lang="en-US" sz="3000" b="1" u="sng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ENTERPRISE FUNDS</a:t>
            </a:r>
          </a:p>
          <a:p>
            <a:pPr marL="342797" marR="0" lvl="0" indent="-342797" algn="l" defTabSz="457063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City provides a service</a:t>
            </a:r>
          </a:p>
          <a:p>
            <a:pPr marL="342797" marR="0" lvl="0" indent="-342797" algn="l" defTabSz="457063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Financed fully through assessments (part of property tax) </a:t>
            </a:r>
          </a:p>
          <a:p>
            <a:pPr marL="0" marR="0" lvl="0" indent="0" algn="l" defTabSz="457063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None/>
              <a:tabLst/>
              <a:defRPr/>
            </a:pPr>
            <a:endParaRPr lang="en-US" sz="1000" dirty="0">
              <a:solidFill>
                <a:prstClr val="black">
                  <a:lumMod val="75000"/>
                  <a:lumOff val="25000"/>
                </a:prstClr>
              </a:solidFill>
              <a:latin typeface="Trebuchet MS" panose="020B0603020202020204"/>
            </a:endParaRPr>
          </a:p>
          <a:p>
            <a:pPr marL="342797" marR="0" lvl="0" indent="-342797" algn="l" defTabSz="457063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lang="en-US" sz="2700" b="1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Surface Water Management Fund</a:t>
            </a:r>
            <a:endParaRPr kumimoji="0" lang="en-US" sz="27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0" indent="0">
              <a:buNone/>
            </a:pPr>
            <a:endParaRPr lang="en-US" sz="3000" b="1" u="sng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71674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9A880-52AC-9FA8-438B-2329437FA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1812" y="262265"/>
            <a:ext cx="8739775" cy="624650"/>
          </a:xfrm>
        </p:spPr>
        <p:txBody>
          <a:bodyPr>
            <a:normAutofit fontScale="90000"/>
          </a:bodyPr>
          <a:lstStyle/>
          <a:p>
            <a:r>
              <a:rPr kumimoji="0" lang="en-US" sz="3200" b="1" i="0" u="sng" strike="noStrike" kern="1200" cap="none" spc="0" normalizeH="0" baseline="0" noProof="0" dirty="0">
                <a:ln>
                  <a:noFill/>
                </a:ln>
                <a:solidFill>
                  <a:srgbClr val="54A021">
                    <a:lumMod val="50000"/>
                  </a:srgbClr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FINANCIAL POLICIES – RESERVES</a:t>
            </a:r>
            <a:br>
              <a:rPr kumimoji="0" lang="en-US" sz="3200" b="1" i="0" u="sng" strike="noStrike" kern="1200" cap="none" spc="0" normalizeH="0" baseline="0" noProof="0" dirty="0">
                <a:ln>
                  <a:noFill/>
                </a:ln>
                <a:solidFill>
                  <a:srgbClr val="54A021">
                    <a:lumMod val="50000"/>
                  </a:srgbClr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3E0DB7-33C8-4885-C203-6D99ADA584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17612" y="3526775"/>
            <a:ext cx="4953000" cy="3072971"/>
          </a:xfrm>
        </p:spPr>
        <p:txBody>
          <a:bodyPr/>
          <a:lstStyle/>
          <a:p>
            <a:r>
              <a:rPr lang="en-US" sz="2400" dirty="0"/>
              <a:t>General Fund &amp; Street Fund</a:t>
            </a:r>
          </a:p>
          <a:p>
            <a:pPr lvl="1"/>
            <a:r>
              <a:rPr lang="en-US" sz="2000" dirty="0"/>
              <a:t>2023</a:t>
            </a:r>
          </a:p>
          <a:p>
            <a:pPr lvl="2"/>
            <a:r>
              <a:rPr lang="en-US" sz="2000" dirty="0"/>
              <a:t>$3.6 million – required</a:t>
            </a:r>
          </a:p>
          <a:p>
            <a:pPr lvl="2"/>
            <a:r>
              <a:rPr lang="en-US" sz="2000" dirty="0"/>
              <a:t>$3.7 million – projected</a:t>
            </a:r>
          </a:p>
          <a:p>
            <a:pPr marL="742727" marR="0" lvl="1" indent="-285664" algn="l" defTabSz="457063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2024</a:t>
            </a:r>
          </a:p>
          <a:p>
            <a:pPr marL="1142657" marR="0" lvl="2" indent="-228531" algn="l" defTabSz="457063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$3.7 million – required</a:t>
            </a:r>
          </a:p>
          <a:p>
            <a:pPr marL="1142657" marR="0" lvl="2" indent="-228531" algn="l" defTabSz="457063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$4.2 million - projected</a:t>
            </a:r>
            <a:endParaRPr lang="en-US" sz="1800" dirty="0"/>
          </a:p>
          <a:p>
            <a:pPr marL="914126" lvl="2" indent="0">
              <a:buNone/>
            </a:pP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0701BD-0CB3-693D-9852-8513727B0376}"/>
              </a:ext>
            </a:extLst>
          </p:cNvPr>
          <p:cNvSpPr txBox="1"/>
          <p:nvPr/>
        </p:nvSpPr>
        <p:spPr>
          <a:xfrm>
            <a:off x="684212" y="929450"/>
            <a:ext cx="8686800" cy="25135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797" marR="0" lvl="0" indent="-342797" algn="l" defTabSz="457063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City shall maintain reserves of not less than 20% of operating expenditures</a:t>
            </a:r>
          </a:p>
          <a:p>
            <a:pPr marL="742727" marR="0" lvl="1" indent="-285664" algn="l" defTabSz="457063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Purpose –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</a:t>
            </a:r>
          </a:p>
          <a:p>
            <a:pPr marL="1142657" marR="0" lvl="2" indent="-228531" algn="l" defTabSz="457063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Offset revenue shortfalls</a:t>
            </a:r>
          </a:p>
          <a:p>
            <a:pPr marL="1142657" marR="0" lvl="2" indent="-228531" algn="l" defTabSz="457063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payment of expenditures if cash flow shortages</a:t>
            </a:r>
          </a:p>
          <a:p>
            <a:pPr marL="1142657" marR="0" lvl="2" indent="-228531" algn="l" defTabSz="457063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Unanticipated emergencies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38854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718D88-6E72-4B9F-B027-025DDA311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012" y="76201"/>
            <a:ext cx="9296400" cy="762000"/>
          </a:xfrm>
        </p:spPr>
        <p:txBody>
          <a:bodyPr>
            <a:normAutofit/>
          </a:bodyPr>
          <a:lstStyle/>
          <a:p>
            <a:pPr algn="ctr"/>
            <a:r>
              <a:rPr lang="en-US" sz="3600" u="sng" dirty="0">
                <a:solidFill>
                  <a:schemeClr val="accent2">
                    <a:lumMod val="75000"/>
                  </a:schemeClr>
                </a:solidFill>
              </a:rPr>
              <a:t>DEBT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CE935CE-CAA1-6495-0A2F-5D89D600E0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6600" y="990600"/>
            <a:ext cx="7531011" cy="54684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18119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-1" y="76200"/>
            <a:ext cx="9626099" cy="685801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CITY OF KENMORE BIENNIAL BUDGET 2023-2024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227012" y="762001"/>
            <a:ext cx="9044575" cy="60823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US" sz="1000" dirty="0"/>
          </a:p>
          <a:p>
            <a:r>
              <a:rPr lang="en-US" sz="3100" dirty="0"/>
              <a:t>Basis of presentation - Individual Funds </a:t>
            </a:r>
          </a:p>
          <a:p>
            <a:pPr lvl="1"/>
            <a:r>
              <a:rPr lang="en-US" sz="3100" dirty="0"/>
              <a:t>Biennial Budget, Jan 1 to Dec 31</a:t>
            </a:r>
          </a:p>
          <a:p>
            <a:pPr lvl="1"/>
            <a:r>
              <a:rPr lang="en-US" sz="3100" dirty="0"/>
              <a:t>Budget must be adopted no later than December 31</a:t>
            </a:r>
          </a:p>
          <a:p>
            <a:pPr lvl="1"/>
            <a:r>
              <a:rPr lang="en-US" sz="3100" dirty="0"/>
              <a:t>Cash basis of accounting </a:t>
            </a:r>
            <a:endParaRPr lang="en-US" sz="2900" dirty="0"/>
          </a:p>
          <a:p>
            <a:pPr marL="457063" lvl="1" indent="0">
              <a:buNone/>
            </a:pPr>
            <a:endParaRPr lang="en-US" sz="3100" dirty="0"/>
          </a:p>
          <a:p>
            <a:pPr>
              <a:spcBef>
                <a:spcPts val="600"/>
              </a:spcBef>
            </a:pPr>
            <a:r>
              <a:rPr lang="en-US" sz="3100" dirty="0"/>
              <a:t>Total Biennium Budget – All Funds</a:t>
            </a:r>
          </a:p>
          <a:p>
            <a:pPr lvl="1"/>
            <a:r>
              <a:rPr lang="en-US" sz="3100" dirty="0"/>
              <a:t>$87.3 million</a:t>
            </a:r>
          </a:p>
          <a:p>
            <a:pPr marL="457063" lvl="1" indent="0">
              <a:buNone/>
            </a:pPr>
            <a:endParaRPr lang="en-US" sz="3100" dirty="0"/>
          </a:p>
          <a:p>
            <a:pPr>
              <a:spcBef>
                <a:spcPts val="600"/>
              </a:spcBef>
            </a:pPr>
            <a:r>
              <a:rPr lang="en-US" sz="3100" dirty="0"/>
              <a:t>Funds</a:t>
            </a:r>
          </a:p>
          <a:p>
            <a:pPr lvl="1"/>
            <a:r>
              <a:rPr lang="en-US" sz="3100" dirty="0"/>
              <a:t>General</a:t>
            </a:r>
          </a:p>
          <a:p>
            <a:pPr lvl="1"/>
            <a:r>
              <a:rPr lang="en-US" sz="3100" dirty="0"/>
              <a:t>Special Revenue</a:t>
            </a:r>
          </a:p>
          <a:p>
            <a:pPr lvl="1"/>
            <a:r>
              <a:rPr lang="en-US" sz="3100" dirty="0"/>
              <a:t>Capital Projects</a:t>
            </a:r>
          </a:p>
          <a:p>
            <a:pPr lvl="1"/>
            <a:r>
              <a:rPr lang="en-US" sz="3100" dirty="0"/>
              <a:t>Enterprise</a:t>
            </a:r>
          </a:p>
          <a:p>
            <a:pPr lvl="1"/>
            <a:r>
              <a:rPr lang="en-US" sz="3100" dirty="0"/>
              <a:t>Debt Service</a:t>
            </a:r>
            <a:endParaRPr lang="en-US" sz="2601" dirty="0"/>
          </a:p>
        </p:txBody>
      </p:sp>
    </p:spTree>
    <p:extLst>
      <p:ext uri="{BB962C8B-B14F-4D97-AF65-F5344CB8AC3E}">
        <p14:creationId xmlns:p14="http://schemas.microsoft.com/office/powerpoint/2010/main" val="86974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46B9C-7E52-4877-BF0D-E7CC72FF8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212" y="152400"/>
            <a:ext cx="8594429" cy="838200"/>
          </a:xfrm>
        </p:spPr>
        <p:txBody>
          <a:bodyPr/>
          <a:lstStyle/>
          <a:p>
            <a:r>
              <a:rPr lang="en-US" b="1" u="sng" dirty="0">
                <a:solidFill>
                  <a:schemeClr val="accent1">
                    <a:lumMod val="75000"/>
                  </a:schemeClr>
                </a:solidFill>
              </a:rPr>
              <a:t>Bond Projects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D2C8F6-AC1B-4C96-8235-8C097CC866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812" y="1295400"/>
            <a:ext cx="10439400" cy="4953000"/>
          </a:xfrm>
        </p:spPr>
        <p:txBody>
          <a:bodyPr>
            <a:normAutofit/>
          </a:bodyPr>
          <a:lstStyle/>
          <a:p>
            <a:r>
              <a:rPr lang="en-US" sz="3000" dirty="0"/>
              <a:t>Walkways &amp; Waterways (completed), $18 million, 2.44%</a:t>
            </a:r>
          </a:p>
          <a:p>
            <a:pPr marL="0" indent="0">
              <a:buNone/>
            </a:pPr>
            <a:endParaRPr lang="en-US" sz="1100" dirty="0"/>
          </a:p>
          <a:p>
            <a:r>
              <a:rPr lang="en-US" sz="3000" dirty="0"/>
              <a:t>61</a:t>
            </a:r>
            <a:r>
              <a:rPr lang="en-US" sz="3000" baseline="30000" dirty="0"/>
              <a:t>st</a:t>
            </a:r>
            <a:r>
              <a:rPr lang="en-US" sz="3000" dirty="0"/>
              <a:t>/190</a:t>
            </a:r>
            <a:r>
              <a:rPr lang="en-US" sz="3000" baseline="30000" dirty="0"/>
              <a:t>th</a:t>
            </a:r>
            <a:r>
              <a:rPr lang="en-US" sz="3000" dirty="0"/>
              <a:t> Culvert Replacement, $1.5 million avail, 1.66%</a:t>
            </a:r>
          </a:p>
          <a:p>
            <a:pPr marL="0" indent="0">
              <a:buNone/>
            </a:pPr>
            <a:endParaRPr lang="en-US" sz="1300" dirty="0"/>
          </a:p>
          <a:p>
            <a:r>
              <a:rPr lang="en-US" sz="3000" dirty="0"/>
              <a:t>Public Works Operations Center</a:t>
            </a:r>
          </a:p>
          <a:p>
            <a:pPr lvl="1"/>
            <a:r>
              <a:rPr lang="en-US" sz="2900" dirty="0"/>
              <a:t>$2.6M in COPs, 2.42%</a:t>
            </a:r>
          </a:p>
          <a:p>
            <a:pPr lvl="1"/>
            <a:r>
              <a:rPr lang="en-US" sz="2900" dirty="0"/>
              <a:t>$6.6M LTGO bonds (avail) for acquisition, design, 3.45%</a:t>
            </a:r>
          </a:p>
          <a:p>
            <a:pPr lvl="1"/>
            <a:r>
              <a:rPr lang="en-US" sz="2900" dirty="0"/>
              <a:t>$12.6M LTGO bonds (to be issued) for construction, ~5.0%</a:t>
            </a:r>
          </a:p>
          <a:p>
            <a:r>
              <a:rPr lang="en-US" sz="3000" dirty="0"/>
              <a:t>No current debt burdens the General Fund</a:t>
            </a:r>
          </a:p>
          <a:p>
            <a:pPr marL="0" indent="0">
              <a:buNone/>
            </a:pPr>
            <a:endParaRPr lang="en-US" sz="800" dirty="0"/>
          </a:p>
          <a:p>
            <a:pPr marL="0" indent="0">
              <a:buNone/>
            </a:pPr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289265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213C1-2C37-4D5C-A96E-0DF981DE2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812" y="152400"/>
            <a:ext cx="9051629" cy="609600"/>
          </a:xfrm>
        </p:spPr>
        <p:txBody>
          <a:bodyPr>
            <a:normAutofit fontScale="90000"/>
          </a:bodyPr>
          <a:lstStyle/>
          <a:p>
            <a:r>
              <a:rPr lang="en-US" b="1" u="sng" dirty="0">
                <a:solidFill>
                  <a:schemeClr val="accent1">
                    <a:lumMod val="75000"/>
                  </a:schemeClr>
                </a:solidFill>
              </a:rPr>
              <a:t>INVESTMENTS/CASH</a:t>
            </a:r>
            <a:br>
              <a:rPr lang="en-US" dirty="0">
                <a:solidFill>
                  <a:schemeClr val="accent1">
                    <a:lumMod val="75000"/>
                  </a:schemeClr>
                </a:solidFill>
              </a:rPr>
            </a:b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5B85EF-8F26-433F-8475-F616E1F885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7012" y="914400"/>
            <a:ext cx="9120775" cy="5715000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en-US" sz="2400" dirty="0"/>
              <a:t>Investment portfolio</a:t>
            </a:r>
          </a:p>
          <a:p>
            <a:pPr lvl="1"/>
            <a:r>
              <a:rPr lang="en-US" sz="2400" dirty="0"/>
              <a:t>$6.5 million </a:t>
            </a:r>
          </a:p>
          <a:p>
            <a:pPr lvl="2"/>
            <a:r>
              <a:rPr lang="en-US" sz="2000" dirty="0"/>
              <a:t>Agency Securities </a:t>
            </a:r>
          </a:p>
          <a:p>
            <a:pPr lvl="3"/>
            <a:r>
              <a:rPr lang="en-US" sz="1800" dirty="0"/>
              <a:t>FHLB (Federal Home Loan Bank)</a:t>
            </a:r>
          </a:p>
          <a:p>
            <a:pPr lvl="3"/>
            <a:r>
              <a:rPr lang="en-US" sz="1800" dirty="0"/>
              <a:t>FFCB (Federal Farm Credit Bank)</a:t>
            </a:r>
          </a:p>
          <a:p>
            <a:pPr lvl="2"/>
            <a:r>
              <a:rPr lang="en-US" sz="2000" dirty="0"/>
              <a:t>Government issued securities</a:t>
            </a:r>
          </a:p>
          <a:p>
            <a:pPr lvl="3"/>
            <a:r>
              <a:rPr lang="en-US" sz="1800" dirty="0"/>
              <a:t>U.S. Treasuries</a:t>
            </a:r>
          </a:p>
          <a:p>
            <a:r>
              <a:rPr lang="en-US" sz="2399" dirty="0"/>
              <a:t>LGIP (Local Government Investment Pool)</a:t>
            </a:r>
          </a:p>
          <a:p>
            <a:pPr lvl="1"/>
            <a:r>
              <a:rPr lang="en-US" sz="2200" dirty="0"/>
              <a:t>operated by Washington State Treasurer</a:t>
            </a:r>
          </a:p>
          <a:p>
            <a:pPr lvl="1"/>
            <a:r>
              <a:rPr lang="en-US" sz="2200" dirty="0"/>
              <a:t>$16 million </a:t>
            </a:r>
            <a:endParaRPr lang="en-US" sz="2399" dirty="0"/>
          </a:p>
          <a:p>
            <a:r>
              <a:rPr lang="en-US" sz="2399" dirty="0"/>
              <a:t>Other Banks</a:t>
            </a:r>
          </a:p>
          <a:p>
            <a:pPr lvl="1"/>
            <a:r>
              <a:rPr lang="en-US" sz="2200" dirty="0"/>
              <a:t>$5.7 million(approx.)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3370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0A5FEB6-1D65-4375-9BDD-AF3D14372175}"/>
              </a:ext>
            </a:extLst>
          </p:cNvPr>
          <p:cNvSpPr txBox="1"/>
          <p:nvPr/>
        </p:nvSpPr>
        <p:spPr>
          <a:xfrm>
            <a:off x="4037012" y="3124200"/>
            <a:ext cx="31242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QUESTIONS?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280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A6CD68-5BEF-48E3-BB8A-9928D96B4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1812" y="2362200"/>
            <a:ext cx="8594429" cy="13208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accent2">
                    <a:lumMod val="75000"/>
                  </a:schemeClr>
                </a:solidFill>
              </a:rPr>
              <a:t>GENERAL FUND</a:t>
            </a:r>
          </a:p>
        </p:txBody>
      </p:sp>
    </p:spTree>
    <p:extLst>
      <p:ext uri="{BB962C8B-B14F-4D97-AF65-F5344CB8AC3E}">
        <p14:creationId xmlns:p14="http://schemas.microsoft.com/office/powerpoint/2010/main" val="322044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AB90C6-4D87-7471-8F5C-87EDB7B91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158" y="381000"/>
            <a:ext cx="8594429" cy="2057400"/>
          </a:xfrm>
        </p:spPr>
        <p:txBody>
          <a:bodyPr>
            <a:normAutofit fontScale="90000"/>
          </a:bodyPr>
          <a:lstStyle/>
          <a:p>
            <a:r>
              <a:rPr lang="en-US" sz="3100" b="1" u="sng" dirty="0">
                <a:solidFill>
                  <a:schemeClr val="accent2">
                    <a:lumMod val="75000"/>
                  </a:schemeClr>
                </a:solidFill>
              </a:rPr>
              <a:t>General Fund - $32.7 million (biennium budget)</a:t>
            </a:r>
            <a:br>
              <a:rPr lang="en-US" sz="3100" b="1" u="sng" dirty="0"/>
            </a:br>
            <a:r>
              <a:rPr lang="en-US" sz="1200" b="1" u="sng" dirty="0"/>
              <a:t> </a:t>
            </a:r>
            <a:br>
              <a:rPr lang="en-US" sz="2800" b="1" u="sng" dirty="0"/>
            </a:br>
            <a:r>
              <a:rPr lang="en-US" sz="2200" b="1" dirty="0">
                <a:solidFill>
                  <a:schemeClr val="tx1"/>
                </a:solidFill>
              </a:rPr>
              <a:t>Primary Operating Fund of the City</a:t>
            </a:r>
            <a:br>
              <a:rPr lang="en-US" sz="2200" b="1" dirty="0">
                <a:solidFill>
                  <a:schemeClr val="tx1"/>
                </a:solidFill>
              </a:rPr>
            </a:br>
            <a:r>
              <a:rPr lang="en-US" sz="2200" dirty="0">
                <a:solidFill>
                  <a:schemeClr val="tx1"/>
                </a:solidFill>
              </a:rPr>
              <a:t>Accounts for all resources except those required to be accounted for in another fund</a:t>
            </a:r>
            <a:br>
              <a:rPr lang="en-US" sz="2200" dirty="0">
                <a:solidFill>
                  <a:schemeClr val="tx1"/>
                </a:solidFill>
              </a:rPr>
            </a:br>
            <a:r>
              <a:rPr lang="en-US" sz="1200" dirty="0">
                <a:solidFill>
                  <a:schemeClr val="tx1"/>
                </a:solidFill>
              </a:rPr>
              <a:t> </a:t>
            </a:r>
            <a:br>
              <a:rPr lang="en-US" sz="2200" dirty="0"/>
            </a:br>
            <a:r>
              <a:rPr lang="en-US" sz="2200" dirty="0">
                <a:solidFill>
                  <a:schemeClr val="tx1"/>
                </a:solidFill>
              </a:rPr>
              <a:t>Activities include: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7865A48-2959-1C8F-6542-76F4BF5271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9633" y="2667000"/>
            <a:ext cx="4182945" cy="3048000"/>
          </a:xfrm>
        </p:spPr>
        <p:txBody>
          <a:bodyPr>
            <a:normAutofit/>
          </a:bodyPr>
          <a:lstStyle/>
          <a:p>
            <a:r>
              <a:rPr lang="en-US" sz="2000" dirty="0"/>
              <a:t>City Council</a:t>
            </a:r>
          </a:p>
          <a:p>
            <a:r>
              <a:rPr lang="en-US" sz="2000" dirty="0"/>
              <a:t>City Manager</a:t>
            </a:r>
          </a:p>
          <a:p>
            <a:r>
              <a:rPr lang="en-US" sz="2000" dirty="0"/>
              <a:t>City Clerk</a:t>
            </a:r>
          </a:p>
          <a:p>
            <a:r>
              <a:rPr lang="en-US" sz="2000" dirty="0"/>
              <a:t>Community Development</a:t>
            </a:r>
          </a:p>
          <a:p>
            <a:r>
              <a:rPr lang="en-US" sz="2000" dirty="0"/>
              <a:t>Developmental Services</a:t>
            </a:r>
          </a:p>
          <a:p>
            <a:r>
              <a:rPr lang="en-US" sz="2000" dirty="0"/>
              <a:t>Engineering</a:t>
            </a:r>
          </a:p>
          <a:p>
            <a:r>
              <a:rPr lang="en-US" sz="2000" dirty="0"/>
              <a:t>Environmental Services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C787C7-B651-39D1-4568-839AF9AE7C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79034" y="2667000"/>
            <a:ext cx="4182944" cy="2911643"/>
          </a:xfrm>
        </p:spPr>
        <p:txBody>
          <a:bodyPr/>
          <a:lstStyle/>
          <a:p>
            <a:r>
              <a:rPr lang="en-US" sz="2000" dirty="0"/>
              <a:t>Finance</a:t>
            </a:r>
          </a:p>
          <a:p>
            <a:r>
              <a:rPr lang="en-US" sz="2000" dirty="0"/>
              <a:t>Housing &amp; Human Services</a:t>
            </a:r>
          </a:p>
          <a:p>
            <a:r>
              <a:rPr lang="en-US" sz="2000" dirty="0"/>
              <a:t>Human Resources</a:t>
            </a:r>
          </a:p>
          <a:p>
            <a:r>
              <a:rPr lang="en-US" sz="2000" dirty="0"/>
              <a:t>Legal</a:t>
            </a:r>
          </a:p>
          <a:p>
            <a:r>
              <a:rPr lang="en-US" sz="2000" dirty="0"/>
              <a:t>Parks &amp; Facility Maintenance</a:t>
            </a:r>
          </a:p>
          <a:p>
            <a:r>
              <a:rPr lang="en-US" sz="2000" dirty="0"/>
              <a:t>Public Safety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15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99B3A6-8FA4-499F-BF68-C1EEC2DB75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012" y="80395"/>
            <a:ext cx="9220200" cy="605405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/>
              <a:t>Revenues – General Fund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5D65E29-E7C5-4E0B-B5FF-2BF0EA21DF4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6617863"/>
              </p:ext>
            </p:extLst>
          </p:nvPr>
        </p:nvGraphicFramePr>
        <p:xfrm>
          <a:off x="150812" y="685800"/>
          <a:ext cx="9525000" cy="6126353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5933607">
                  <a:extLst>
                    <a:ext uri="{9D8B030D-6E8A-4147-A177-3AD203B41FA5}">
                      <a16:colId xmlns:a16="http://schemas.microsoft.com/office/drawing/2014/main" val="4005892426"/>
                    </a:ext>
                  </a:extLst>
                </a:gridCol>
                <a:gridCol w="2372193">
                  <a:extLst>
                    <a:ext uri="{9D8B030D-6E8A-4147-A177-3AD203B41FA5}">
                      <a16:colId xmlns:a16="http://schemas.microsoft.com/office/drawing/2014/main" val="36383967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882941909"/>
                    </a:ext>
                  </a:extLst>
                </a:gridCol>
              </a:tblGrid>
              <a:tr h="363571">
                <a:tc>
                  <a:txBody>
                    <a:bodyPr/>
                    <a:lstStyle/>
                    <a:p>
                      <a:pPr algn="ctr"/>
                      <a:endParaRPr lang="en-US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u="none" dirty="0"/>
                        <a:t>AMOUNT-biennium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u="none" dirty="0"/>
                        <a:t>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6025246"/>
                  </a:ext>
                </a:extLst>
              </a:tr>
              <a:tr h="454622">
                <a:tc>
                  <a:txBody>
                    <a:bodyPr/>
                    <a:lstStyle/>
                    <a:p>
                      <a:r>
                        <a:rPr lang="en-US" sz="2400" dirty="0"/>
                        <a:t>Property Taxes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11,400,000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36%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8103745"/>
                  </a:ext>
                </a:extLst>
              </a:tr>
              <a:tr h="454622">
                <a:tc>
                  <a:txBody>
                    <a:bodyPr/>
                    <a:lstStyle/>
                    <a:p>
                      <a:r>
                        <a:rPr lang="en-US" sz="2400" dirty="0"/>
                        <a:t>Sales Taxes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9,200,000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29%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9252244"/>
                  </a:ext>
                </a:extLst>
              </a:tr>
              <a:tr h="818319">
                <a:tc>
                  <a:txBody>
                    <a:bodyPr/>
                    <a:lstStyle/>
                    <a:p>
                      <a:r>
                        <a:rPr lang="en-US" sz="2400" dirty="0"/>
                        <a:t>Utility Taxes -electric/gas/</a:t>
                      </a:r>
                      <a:r>
                        <a:rPr lang="en-US" sz="2400" dirty="0" err="1"/>
                        <a:t>teleph</a:t>
                      </a:r>
                      <a:r>
                        <a:rPr lang="en-US" sz="2400" dirty="0"/>
                        <a:t>/cell/cable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3,000,000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10%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956015"/>
                  </a:ext>
                </a:extLst>
              </a:tr>
              <a:tr h="454622">
                <a:tc>
                  <a:txBody>
                    <a:bodyPr/>
                    <a:lstStyle/>
                    <a:p>
                      <a:r>
                        <a:rPr lang="en-US" sz="2400" dirty="0"/>
                        <a:t>Franchise – water, sewer, cable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1,700,000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9152647"/>
                  </a:ext>
                </a:extLst>
              </a:tr>
              <a:tr h="454622">
                <a:tc>
                  <a:txBody>
                    <a:bodyPr/>
                    <a:lstStyle/>
                    <a:p>
                      <a:r>
                        <a:rPr lang="en-US" sz="2400" dirty="0"/>
                        <a:t>Intergovernmental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1,400,000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9496534"/>
                  </a:ext>
                </a:extLst>
              </a:tr>
              <a:tr h="818319">
                <a:tc>
                  <a:txBody>
                    <a:bodyPr/>
                    <a:lstStyle/>
                    <a:p>
                      <a:r>
                        <a:rPr lang="en-US" sz="2400" dirty="0"/>
                        <a:t>Charges for Services </a:t>
                      </a:r>
                    </a:p>
                    <a:p>
                      <a:r>
                        <a:rPr lang="en-US" sz="2400" dirty="0"/>
                        <a:t>(inspection/land use/plan review/other)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1,300,000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4570579"/>
                  </a:ext>
                </a:extLst>
              </a:tr>
              <a:tr h="454622">
                <a:tc>
                  <a:txBody>
                    <a:bodyPr/>
                    <a:lstStyle/>
                    <a:p>
                      <a:r>
                        <a:rPr lang="en-US" sz="2400" dirty="0"/>
                        <a:t>Other licenses &amp; Building permits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1,100,000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4651693"/>
                  </a:ext>
                </a:extLst>
              </a:tr>
              <a:tr h="454622">
                <a:tc>
                  <a:txBody>
                    <a:bodyPr/>
                    <a:lstStyle/>
                    <a:p>
                      <a:r>
                        <a:rPr lang="en-US" sz="2400" dirty="0"/>
                        <a:t>Miscellaneous (investment/rents/other)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u="none" dirty="0"/>
                        <a:t>400,000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u="none" dirty="0"/>
                        <a:t>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936895"/>
                  </a:ext>
                </a:extLst>
              </a:tr>
              <a:tr h="454622">
                <a:tc>
                  <a:txBody>
                    <a:bodyPr/>
                    <a:lstStyle/>
                    <a:p>
                      <a:r>
                        <a:rPr lang="en-US" sz="2400" dirty="0"/>
                        <a:t>Other taxes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300,000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7618149"/>
                  </a:ext>
                </a:extLst>
              </a:tr>
              <a:tr h="454622">
                <a:tc>
                  <a:txBody>
                    <a:bodyPr/>
                    <a:lstStyle/>
                    <a:p>
                      <a:r>
                        <a:rPr lang="en-US" sz="2400" dirty="0"/>
                        <a:t>Overhead reimbursement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1,500,000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7277165"/>
                  </a:ext>
                </a:extLst>
              </a:tr>
              <a:tr h="348069">
                <a:tc>
                  <a:txBody>
                    <a:bodyPr/>
                    <a:lstStyle/>
                    <a:p>
                      <a:r>
                        <a:rPr lang="en-US" sz="2400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31,300,000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88299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9837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4F9158-53BA-370B-C883-2579B1A6D9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09600"/>
            <a:ext cx="8594429" cy="1320800"/>
          </a:xfrm>
        </p:spPr>
        <p:txBody>
          <a:bodyPr/>
          <a:lstStyle/>
          <a:p>
            <a:pPr algn="ctr"/>
            <a:r>
              <a:rPr lang="en-US" dirty="0"/>
              <a:t>Utility Taxes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BD796A3-0A69-C893-CBB3-7C3E5DAA9B1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7363596"/>
              </p:ext>
            </p:extLst>
          </p:nvPr>
        </p:nvGraphicFramePr>
        <p:xfrm>
          <a:off x="1628625" y="1422400"/>
          <a:ext cx="6705601" cy="4013200"/>
        </p:xfrm>
        <a:graphic>
          <a:graphicData uri="http://schemas.openxmlformats.org/drawingml/2006/table">
            <a:tbl>
              <a:tblPr/>
              <a:tblGrid>
                <a:gridCol w="2777565">
                  <a:extLst>
                    <a:ext uri="{9D8B030D-6E8A-4147-A177-3AD203B41FA5}">
                      <a16:colId xmlns:a16="http://schemas.microsoft.com/office/drawing/2014/main" val="3940533813"/>
                    </a:ext>
                  </a:extLst>
                </a:gridCol>
                <a:gridCol w="279400">
                  <a:extLst>
                    <a:ext uri="{9D8B030D-6E8A-4147-A177-3AD203B41FA5}">
                      <a16:colId xmlns:a16="http://schemas.microsoft.com/office/drawing/2014/main" val="2944547901"/>
                    </a:ext>
                  </a:extLst>
                </a:gridCol>
                <a:gridCol w="1216212">
                  <a:extLst>
                    <a:ext uri="{9D8B030D-6E8A-4147-A177-3AD203B41FA5}">
                      <a16:colId xmlns:a16="http://schemas.microsoft.com/office/drawing/2014/main" val="4077118366"/>
                    </a:ext>
                  </a:extLst>
                </a:gridCol>
                <a:gridCol w="1216212">
                  <a:extLst>
                    <a:ext uri="{9D8B030D-6E8A-4147-A177-3AD203B41FA5}">
                      <a16:colId xmlns:a16="http://schemas.microsoft.com/office/drawing/2014/main" val="2187001404"/>
                    </a:ext>
                  </a:extLst>
                </a:gridCol>
                <a:gridCol w="1216212">
                  <a:extLst>
                    <a:ext uri="{9D8B030D-6E8A-4147-A177-3AD203B41FA5}">
                      <a16:colId xmlns:a16="http://schemas.microsoft.com/office/drawing/2014/main" val="4202092158"/>
                    </a:ext>
                  </a:extLst>
                </a:gridCol>
              </a:tblGrid>
              <a:tr h="404431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sng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2023-2024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1009592"/>
                  </a:ext>
                </a:extLst>
              </a:tr>
              <a:tr h="404431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Budget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Budget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Budget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4079854"/>
                  </a:ext>
                </a:extLst>
              </a:tr>
              <a:tr h="373321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6525848"/>
                  </a:ext>
                </a:extLst>
              </a:tr>
              <a:tr h="40443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Electric Utility Tax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546,633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552,099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1,098,732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5907929"/>
                  </a:ext>
                </a:extLst>
              </a:tr>
              <a:tr h="40443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Gas Utility Tax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247,450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249,925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497,375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4079596"/>
                  </a:ext>
                </a:extLst>
              </a:tr>
              <a:tr h="40443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Telephone Utility Tax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75,000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71,250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146,250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3846778"/>
                  </a:ext>
                </a:extLst>
              </a:tr>
              <a:tr h="40443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Cellphone Utility Tax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91,968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91,048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183,016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4332750"/>
                  </a:ext>
                </a:extLst>
              </a:tr>
              <a:tr h="40443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Cable Utility Tax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383,000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383,000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766,000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939135"/>
                  </a:ext>
                </a:extLst>
              </a:tr>
              <a:tr h="40443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Surface Water Utility Tax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125,000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128,750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253,750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0087387"/>
                  </a:ext>
                </a:extLst>
              </a:tr>
              <a:tr h="40443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           Total Utility Taxes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1,469,051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1,476,072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2,945,123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76051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4125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4F9158-53BA-370B-C883-2579B1A6D9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09600"/>
            <a:ext cx="8594429" cy="1320800"/>
          </a:xfrm>
        </p:spPr>
        <p:txBody>
          <a:bodyPr/>
          <a:lstStyle/>
          <a:p>
            <a:pPr algn="ctr"/>
            <a:r>
              <a:rPr lang="en-US" dirty="0"/>
              <a:t>Franchise Fees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608A1119-5ADB-665D-B637-BB62D4F9C7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9912076"/>
              </p:ext>
            </p:extLst>
          </p:nvPr>
        </p:nvGraphicFramePr>
        <p:xfrm>
          <a:off x="1827212" y="2438400"/>
          <a:ext cx="6629401" cy="2165826"/>
        </p:xfrm>
        <a:graphic>
          <a:graphicData uri="http://schemas.openxmlformats.org/drawingml/2006/table">
            <a:tbl>
              <a:tblPr/>
              <a:tblGrid>
                <a:gridCol w="2746003">
                  <a:extLst>
                    <a:ext uri="{9D8B030D-6E8A-4147-A177-3AD203B41FA5}">
                      <a16:colId xmlns:a16="http://schemas.microsoft.com/office/drawing/2014/main" val="2347697795"/>
                    </a:ext>
                  </a:extLst>
                </a:gridCol>
                <a:gridCol w="276225">
                  <a:extLst>
                    <a:ext uri="{9D8B030D-6E8A-4147-A177-3AD203B41FA5}">
                      <a16:colId xmlns:a16="http://schemas.microsoft.com/office/drawing/2014/main" val="2197321318"/>
                    </a:ext>
                  </a:extLst>
                </a:gridCol>
                <a:gridCol w="1202391">
                  <a:extLst>
                    <a:ext uri="{9D8B030D-6E8A-4147-A177-3AD203B41FA5}">
                      <a16:colId xmlns:a16="http://schemas.microsoft.com/office/drawing/2014/main" val="1465057695"/>
                    </a:ext>
                  </a:extLst>
                </a:gridCol>
                <a:gridCol w="1202391">
                  <a:extLst>
                    <a:ext uri="{9D8B030D-6E8A-4147-A177-3AD203B41FA5}">
                      <a16:colId xmlns:a16="http://schemas.microsoft.com/office/drawing/2014/main" val="272823196"/>
                    </a:ext>
                  </a:extLst>
                </a:gridCol>
                <a:gridCol w="1202391">
                  <a:extLst>
                    <a:ext uri="{9D8B030D-6E8A-4147-A177-3AD203B41FA5}">
                      <a16:colId xmlns:a16="http://schemas.microsoft.com/office/drawing/2014/main" val="1765940998"/>
                    </a:ext>
                  </a:extLst>
                </a:gridCol>
              </a:tblGrid>
              <a:tr h="459418"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2023-2024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8025404"/>
                  </a:ext>
                </a:extLst>
              </a:tr>
              <a:tr h="42660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Budget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Budget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Budget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981778"/>
                  </a:ext>
                </a:extLst>
              </a:tr>
              <a:tr h="42660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Cable Franchise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294,209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294,209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588,418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4582150"/>
                  </a:ext>
                </a:extLst>
              </a:tr>
              <a:tr h="42660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Water/Sewer Franchise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556,510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562,075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1,118,585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1744157"/>
                  </a:ext>
                </a:extLst>
              </a:tr>
              <a:tr h="42660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         Total Franchise Fees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850,719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856,284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1,707,003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30334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9946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4F9158-53BA-370B-C883-2579B1A6D9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09600"/>
            <a:ext cx="8594429" cy="990600"/>
          </a:xfrm>
        </p:spPr>
        <p:txBody>
          <a:bodyPr/>
          <a:lstStyle/>
          <a:p>
            <a:pPr algn="ctr"/>
            <a:r>
              <a:rPr lang="en-US" dirty="0"/>
              <a:t>Charges for Services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2ED0BE2D-4EB0-F31F-1801-4D638602BA3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4098258"/>
              </p:ext>
            </p:extLst>
          </p:nvPr>
        </p:nvGraphicFramePr>
        <p:xfrm>
          <a:off x="1522412" y="2057400"/>
          <a:ext cx="7162800" cy="3429002"/>
        </p:xfrm>
        <a:graphic>
          <a:graphicData uri="http://schemas.openxmlformats.org/drawingml/2006/table">
            <a:tbl>
              <a:tblPr/>
              <a:tblGrid>
                <a:gridCol w="2966945">
                  <a:extLst>
                    <a:ext uri="{9D8B030D-6E8A-4147-A177-3AD203B41FA5}">
                      <a16:colId xmlns:a16="http://schemas.microsoft.com/office/drawing/2014/main" val="2503948896"/>
                    </a:ext>
                  </a:extLst>
                </a:gridCol>
                <a:gridCol w="298450">
                  <a:extLst>
                    <a:ext uri="{9D8B030D-6E8A-4147-A177-3AD203B41FA5}">
                      <a16:colId xmlns:a16="http://schemas.microsoft.com/office/drawing/2014/main" val="4223980153"/>
                    </a:ext>
                  </a:extLst>
                </a:gridCol>
                <a:gridCol w="1299135">
                  <a:extLst>
                    <a:ext uri="{9D8B030D-6E8A-4147-A177-3AD203B41FA5}">
                      <a16:colId xmlns:a16="http://schemas.microsoft.com/office/drawing/2014/main" val="258973880"/>
                    </a:ext>
                  </a:extLst>
                </a:gridCol>
                <a:gridCol w="1299135">
                  <a:extLst>
                    <a:ext uri="{9D8B030D-6E8A-4147-A177-3AD203B41FA5}">
                      <a16:colId xmlns:a16="http://schemas.microsoft.com/office/drawing/2014/main" val="4126813704"/>
                    </a:ext>
                  </a:extLst>
                </a:gridCol>
                <a:gridCol w="1299135">
                  <a:extLst>
                    <a:ext uri="{9D8B030D-6E8A-4147-A177-3AD203B41FA5}">
                      <a16:colId xmlns:a16="http://schemas.microsoft.com/office/drawing/2014/main" val="300167521"/>
                    </a:ext>
                  </a:extLst>
                </a:gridCol>
              </a:tblGrid>
              <a:tr h="420538"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2023-2024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8091100"/>
                  </a:ext>
                </a:extLst>
              </a:tr>
              <a:tr h="420538"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Budget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Budget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Budget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2766368"/>
                  </a:ext>
                </a:extLst>
              </a:tr>
              <a:tr h="42053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Inspection &amp; Investigation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15,107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15,258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30,365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1487935"/>
                  </a:ext>
                </a:extLst>
              </a:tr>
              <a:tr h="42053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Land Use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176,833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178,601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355,434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6561147"/>
                  </a:ext>
                </a:extLst>
              </a:tr>
              <a:tr h="42053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Plan Review and Other Fees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415,557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419,712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835,269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4939962"/>
                  </a:ext>
                </a:extLst>
              </a:tr>
              <a:tr h="42053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Event Fees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41,000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5853860"/>
                  </a:ext>
                </a:extLst>
              </a:tr>
              <a:tr h="42053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Credit Card Processing Fees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16,521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16,686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33,207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5683198"/>
                  </a:ext>
                </a:extLst>
              </a:tr>
              <a:tr h="485236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Total Charges for Services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641,018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654,257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1,295,275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94802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9800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4F9158-53BA-370B-C883-2579B1A6D9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09600"/>
            <a:ext cx="8594429" cy="9906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Other Licenses &amp; Building Permits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71F20603-B685-C677-CB65-CC1A20FB879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3642822"/>
              </p:ext>
            </p:extLst>
          </p:nvPr>
        </p:nvGraphicFramePr>
        <p:xfrm>
          <a:off x="1446212" y="1828800"/>
          <a:ext cx="7086601" cy="3683724"/>
        </p:xfrm>
        <a:graphic>
          <a:graphicData uri="http://schemas.openxmlformats.org/drawingml/2006/table">
            <a:tbl>
              <a:tblPr/>
              <a:tblGrid>
                <a:gridCol w="2935381">
                  <a:extLst>
                    <a:ext uri="{9D8B030D-6E8A-4147-A177-3AD203B41FA5}">
                      <a16:colId xmlns:a16="http://schemas.microsoft.com/office/drawing/2014/main" val="1148609025"/>
                    </a:ext>
                  </a:extLst>
                </a:gridCol>
                <a:gridCol w="295275">
                  <a:extLst>
                    <a:ext uri="{9D8B030D-6E8A-4147-A177-3AD203B41FA5}">
                      <a16:colId xmlns:a16="http://schemas.microsoft.com/office/drawing/2014/main" val="1571933092"/>
                    </a:ext>
                  </a:extLst>
                </a:gridCol>
                <a:gridCol w="1285315">
                  <a:extLst>
                    <a:ext uri="{9D8B030D-6E8A-4147-A177-3AD203B41FA5}">
                      <a16:colId xmlns:a16="http://schemas.microsoft.com/office/drawing/2014/main" val="3651783871"/>
                    </a:ext>
                  </a:extLst>
                </a:gridCol>
                <a:gridCol w="1285315">
                  <a:extLst>
                    <a:ext uri="{9D8B030D-6E8A-4147-A177-3AD203B41FA5}">
                      <a16:colId xmlns:a16="http://schemas.microsoft.com/office/drawing/2014/main" val="2514862010"/>
                    </a:ext>
                  </a:extLst>
                </a:gridCol>
                <a:gridCol w="1285315">
                  <a:extLst>
                    <a:ext uri="{9D8B030D-6E8A-4147-A177-3AD203B41FA5}">
                      <a16:colId xmlns:a16="http://schemas.microsoft.com/office/drawing/2014/main" val="2693680486"/>
                    </a:ext>
                  </a:extLst>
                </a:gridCol>
              </a:tblGrid>
              <a:tr h="522514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2023-2024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7869220"/>
                  </a:ext>
                </a:extLst>
              </a:tr>
              <a:tr h="522514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Budget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Budget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Budget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0763802"/>
                  </a:ext>
                </a:extLst>
              </a:tr>
              <a:tr h="52251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Business Licenses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5,903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5,957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11,860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3767394"/>
                  </a:ext>
                </a:extLst>
              </a:tr>
              <a:tr h="52251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Business Registration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8,080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8,080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16,160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9566892"/>
                  </a:ext>
                </a:extLst>
              </a:tr>
              <a:tr h="52251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Building Permits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524,631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529,878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1,054,509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501576"/>
                  </a:ext>
                </a:extLst>
              </a:tr>
              <a:tr h="52251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Special Event Permits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955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965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1,920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858776"/>
                  </a:ext>
                </a:extLst>
              </a:tr>
              <a:tr h="522514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Total Other Licenses &amp;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Bldg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Permits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539,569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544,880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1,084,449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57063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3655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ESENTER_VERSION" val="6"/>
  <p:tag name="ARTICULATE_PROJECT_OPEN" val="0"/>
</p:tagLst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Currency Symbols">
      <a:dk1>
        <a:srgbClr val="303030"/>
      </a:dk1>
      <a:lt1>
        <a:sysClr val="window" lastClr="FFFFFF"/>
      </a:lt1>
      <a:dk2>
        <a:srgbClr val="000000"/>
      </a:dk2>
      <a:lt2>
        <a:srgbClr val="E8DEC9"/>
      </a:lt2>
      <a:accent1>
        <a:srgbClr val="F7C547"/>
      </a:accent1>
      <a:accent2>
        <a:srgbClr val="AB3C33"/>
      </a:accent2>
      <a:accent3>
        <a:srgbClr val="506084"/>
      </a:accent3>
      <a:accent4>
        <a:srgbClr val="599EA5"/>
      </a:accent4>
      <a:accent5>
        <a:srgbClr val="758F21"/>
      </a:accent5>
      <a:accent6>
        <a:srgbClr val="894A27"/>
      </a:accent6>
      <a:hlink>
        <a:srgbClr val="506084"/>
      </a:hlink>
      <a:folHlink>
        <a:srgbClr val="828282"/>
      </a:folHlink>
    </a:clrScheme>
    <a:fontScheme name="Currency Symbols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urrency Symbols">
      <a:dk1>
        <a:srgbClr val="303030"/>
      </a:dk1>
      <a:lt1>
        <a:sysClr val="window" lastClr="FFFFFF"/>
      </a:lt1>
      <a:dk2>
        <a:srgbClr val="000000"/>
      </a:dk2>
      <a:lt2>
        <a:srgbClr val="E8DEC9"/>
      </a:lt2>
      <a:accent1>
        <a:srgbClr val="F7C547"/>
      </a:accent1>
      <a:accent2>
        <a:srgbClr val="AB3C33"/>
      </a:accent2>
      <a:accent3>
        <a:srgbClr val="506084"/>
      </a:accent3>
      <a:accent4>
        <a:srgbClr val="599EA5"/>
      </a:accent4>
      <a:accent5>
        <a:srgbClr val="758F21"/>
      </a:accent5>
      <a:accent6>
        <a:srgbClr val="894A27"/>
      </a:accent6>
      <a:hlink>
        <a:srgbClr val="506084"/>
      </a:hlink>
      <a:folHlink>
        <a:srgbClr val="828282"/>
      </a:folHlink>
    </a:clrScheme>
    <a:fontScheme name="Currency Symbols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 2013 - 2022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 2013 - 2022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 2013 - 2022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7E2A0F8674DF34EA4D4F19DAA39AF62" ma:contentTypeVersion="13" ma:contentTypeDescription="Create a new document." ma:contentTypeScope="" ma:versionID="90f5595112abb9fa1a6eac4fc91c90cb">
  <xsd:schema xmlns:xsd="http://www.w3.org/2001/XMLSchema" xmlns:xs="http://www.w3.org/2001/XMLSchema" xmlns:p="http://schemas.microsoft.com/office/2006/metadata/properties" xmlns:ns3="ec9a2ebe-b8d8-4914-ac4d-f54783cc0f72" xmlns:ns4="50efe8ff-cecf-4af0-a547-a3d2f37ad00b" targetNamespace="http://schemas.microsoft.com/office/2006/metadata/properties" ma:root="true" ma:fieldsID="fd4a152c9369fdfa1e118eb8080a7d68" ns3:_="" ns4:_="">
    <xsd:import namespace="ec9a2ebe-b8d8-4914-ac4d-f54783cc0f72"/>
    <xsd:import namespace="50efe8ff-cecf-4af0-a547-a3d2f37ad00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_activity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Location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c9a2ebe-b8d8-4914-ac4d-f54783cc0f7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_activity" ma:index="10" nillable="true" ma:displayName="_activity" ma:hidden="true" ma:internalName="_activity">
      <xsd:simpleType>
        <xsd:restriction base="dms:Note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efe8ff-cecf-4af0-a547-a3d2f37ad00b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ec9a2ebe-b8d8-4914-ac4d-f54783cc0f72" xsi:nil="true"/>
  </documentManagement>
</p:properties>
</file>

<file path=customXml/itemProps1.xml><?xml version="1.0" encoding="utf-8"?>
<ds:datastoreItem xmlns:ds="http://schemas.openxmlformats.org/officeDocument/2006/customXml" ds:itemID="{615DA07B-7676-406C-B801-952B555A625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c9a2ebe-b8d8-4914-ac4d-f54783cc0f72"/>
    <ds:schemaRef ds:uri="50efe8ff-cecf-4af0-a547-a3d2f37ad00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A1DEF58-9F22-4BB2-A270-9087F7280CA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4DD247D-2136-487C-BC33-6E8E0B768978}">
  <ds:schemaRefs>
    <ds:schemaRef ds:uri="http://schemas.microsoft.com/office/2006/documentManagement/types"/>
    <ds:schemaRef ds:uri="http://schemas.microsoft.com/office/2006/metadata/properties"/>
    <ds:schemaRef ds:uri="http://purl.org/dc/dcmitype/"/>
    <ds:schemaRef ds:uri="ec9a2ebe-b8d8-4914-ac4d-f54783cc0f72"/>
    <ds:schemaRef ds:uri="50efe8ff-cecf-4af0-a547-a3d2f37ad00b"/>
    <ds:schemaRef ds:uri="http://purl.org/dc/terms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5256</TotalTime>
  <Words>1065</Words>
  <Application>Microsoft Office PowerPoint</Application>
  <PresentationFormat>Custom</PresentationFormat>
  <Paragraphs>349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Cambria</vt:lpstr>
      <vt:lpstr>Times New Roman</vt:lpstr>
      <vt:lpstr>Trebuchet MS</vt:lpstr>
      <vt:lpstr>Wingdings 3</vt:lpstr>
      <vt:lpstr>Facet</vt:lpstr>
      <vt:lpstr>PowerPoint Presentation</vt:lpstr>
      <vt:lpstr>CITY OF KENMORE BIENNIAL BUDGET 2023-2024</vt:lpstr>
      <vt:lpstr>GENERAL FUND</vt:lpstr>
      <vt:lpstr>General Fund - $32.7 million (biennium budget)   Primary Operating Fund of the City Accounts for all resources except those required to be accounted for in another fund   Activities include: </vt:lpstr>
      <vt:lpstr>Revenues – General Fund</vt:lpstr>
      <vt:lpstr>Utility Taxes</vt:lpstr>
      <vt:lpstr>Franchise Fees</vt:lpstr>
      <vt:lpstr>Charges for Services</vt:lpstr>
      <vt:lpstr>Other Licenses &amp; Building Permits</vt:lpstr>
      <vt:lpstr>General Fund - Revenues</vt:lpstr>
      <vt:lpstr>Expenditures – General Fund</vt:lpstr>
      <vt:lpstr>SPECIAL REVENUE FUNDS </vt:lpstr>
      <vt:lpstr>SPECIAL REVENUE FUNDS</vt:lpstr>
      <vt:lpstr>Street Fund - $3.8 million (biennium)</vt:lpstr>
      <vt:lpstr>Strategic Opportunities Fund</vt:lpstr>
      <vt:lpstr>CAPITAL PROJECT  &amp; ENTERPRISE  FUNDS </vt:lpstr>
      <vt:lpstr>CAPITAL PROJECT FUNDS</vt:lpstr>
      <vt:lpstr>FINANCIAL POLICIES – RESERVES </vt:lpstr>
      <vt:lpstr>DEBT</vt:lpstr>
      <vt:lpstr>Bond Projects </vt:lpstr>
      <vt:lpstr>INVESTMENTS/CASH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Leticia Salcido</dc:creator>
  <cp:lastModifiedBy>Melinda Merrell</cp:lastModifiedBy>
  <cp:revision>131</cp:revision>
  <cp:lastPrinted>2024-01-18T01:55:27Z</cp:lastPrinted>
  <dcterms:created xsi:type="dcterms:W3CDTF">2021-02-01T22:15:40Z</dcterms:created>
  <dcterms:modified xsi:type="dcterms:W3CDTF">2024-01-18T01:59:11Z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0x01010037E2A0F8674DF34EA4D4F19DAA39AF62</vt:lpwstr>
  </property>
</Properties>
</file>