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2" r:id="rId3"/>
    <p:sldId id="318" r:id="rId4"/>
    <p:sldId id="307" r:id="rId5"/>
    <p:sldId id="316" r:id="rId6"/>
    <p:sldId id="317" r:id="rId7"/>
    <p:sldId id="308" r:id="rId8"/>
    <p:sldId id="324" r:id="rId9"/>
    <p:sldId id="312" r:id="rId10"/>
    <p:sldId id="313" r:id="rId11"/>
    <p:sldId id="314" r:id="rId12"/>
    <p:sldId id="309" r:id="rId13"/>
    <p:sldId id="322" r:id="rId14"/>
    <p:sldId id="320" r:id="rId15"/>
    <p:sldId id="321" r:id="rId16"/>
    <p:sldId id="325" r:id="rId17"/>
    <p:sldId id="323" r:id="rId18"/>
    <p:sldId id="310" r:id="rId19"/>
    <p:sldId id="311" r:id="rId20"/>
    <p:sldId id="319" r:id="rId21"/>
    <p:sldId id="31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3052"/>
    <a:srgbClr val="F28E8E"/>
    <a:srgbClr val="FFCC00"/>
    <a:srgbClr val="007F91"/>
    <a:srgbClr val="77C5D5"/>
    <a:srgbClr val="7AC2AE"/>
    <a:srgbClr val="5E8A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392F77-F66D-4B47-8A04-3BDEE51B7D32}" v="7" dt="2025-04-22T18:18:28.5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3" autoAdjust="0"/>
    <p:restoredTop sz="90482" autoAdjust="0"/>
  </p:normalViewPr>
  <p:slideViewPr>
    <p:cSldViewPr snapToGrid="0">
      <p:cViewPr varScale="1">
        <p:scale>
          <a:sx n="88" d="100"/>
          <a:sy n="88" d="100"/>
        </p:scale>
        <p:origin x="1332"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n, Nick" userId="79fe6e9d-30a9-4923-ac1d-dc6cdf83a64a" providerId="ADAL" clId="{15392F77-F66D-4B47-8A04-3BDEE51B7D32}"/>
    <pc:docChg chg="undo custSel addSld delSld modSld sldOrd">
      <pc:chgData name="Chen, Nick" userId="79fe6e9d-30a9-4923-ac1d-dc6cdf83a64a" providerId="ADAL" clId="{15392F77-F66D-4B47-8A04-3BDEE51B7D32}" dt="2025-04-22T18:19:04.420" v="734"/>
      <pc:docMkLst>
        <pc:docMk/>
      </pc:docMkLst>
      <pc:sldChg chg="modSp mod">
        <pc:chgData name="Chen, Nick" userId="79fe6e9d-30a9-4923-ac1d-dc6cdf83a64a" providerId="ADAL" clId="{15392F77-F66D-4B47-8A04-3BDEE51B7D32}" dt="2025-04-22T17:58:15.686" v="175" actId="6549"/>
        <pc:sldMkLst>
          <pc:docMk/>
          <pc:sldMk cId="3738332588" sldId="311"/>
        </pc:sldMkLst>
        <pc:spChg chg="mod">
          <ac:chgData name="Chen, Nick" userId="79fe6e9d-30a9-4923-ac1d-dc6cdf83a64a" providerId="ADAL" clId="{15392F77-F66D-4B47-8A04-3BDEE51B7D32}" dt="2025-04-22T17:58:15.686" v="175" actId="6549"/>
          <ac:spMkLst>
            <pc:docMk/>
            <pc:sldMk cId="3738332588" sldId="311"/>
            <ac:spMk id="3" creationId="{51BAAFA7-9098-5CF5-53E7-54F82CB0B191}"/>
          </ac:spMkLst>
        </pc:spChg>
      </pc:sldChg>
      <pc:sldChg chg="modSp mod">
        <pc:chgData name="Chen, Nick" userId="79fe6e9d-30a9-4923-ac1d-dc6cdf83a64a" providerId="ADAL" clId="{15392F77-F66D-4B47-8A04-3BDEE51B7D32}" dt="2025-04-22T18:01:14.302" v="231" actId="13926"/>
        <pc:sldMkLst>
          <pc:docMk/>
          <pc:sldMk cId="2207306480" sldId="313"/>
        </pc:sldMkLst>
        <pc:spChg chg="mod">
          <ac:chgData name="Chen, Nick" userId="79fe6e9d-30a9-4923-ac1d-dc6cdf83a64a" providerId="ADAL" clId="{15392F77-F66D-4B47-8A04-3BDEE51B7D32}" dt="2025-04-22T18:01:14.302" v="231" actId="13926"/>
          <ac:spMkLst>
            <pc:docMk/>
            <pc:sldMk cId="2207306480" sldId="313"/>
            <ac:spMk id="3" creationId="{D0666C55-A13B-3D8C-E8FE-FCD0A863AD4D}"/>
          </ac:spMkLst>
        </pc:spChg>
      </pc:sldChg>
      <pc:sldChg chg="modSp mod">
        <pc:chgData name="Chen, Nick" userId="79fe6e9d-30a9-4923-ac1d-dc6cdf83a64a" providerId="ADAL" clId="{15392F77-F66D-4B47-8A04-3BDEE51B7D32}" dt="2025-04-22T18:06:58.038" v="390" actId="207"/>
        <pc:sldMkLst>
          <pc:docMk/>
          <pc:sldMk cId="3003373731" sldId="315"/>
        </pc:sldMkLst>
        <pc:spChg chg="mod">
          <ac:chgData name="Chen, Nick" userId="79fe6e9d-30a9-4923-ac1d-dc6cdf83a64a" providerId="ADAL" clId="{15392F77-F66D-4B47-8A04-3BDEE51B7D32}" dt="2025-04-22T18:06:58.038" v="390" actId="207"/>
          <ac:spMkLst>
            <pc:docMk/>
            <pc:sldMk cId="3003373731" sldId="315"/>
            <ac:spMk id="3" creationId="{79B8F353-5315-EADC-2A58-B9F66CB45F65}"/>
          </ac:spMkLst>
        </pc:spChg>
      </pc:sldChg>
      <pc:sldChg chg="modSp mod">
        <pc:chgData name="Chen, Nick" userId="79fe6e9d-30a9-4923-ac1d-dc6cdf83a64a" providerId="ADAL" clId="{15392F77-F66D-4B47-8A04-3BDEE51B7D32}" dt="2025-04-22T18:00:17.366" v="223" actId="14100"/>
        <pc:sldMkLst>
          <pc:docMk/>
          <pc:sldMk cId="2101235417" sldId="321"/>
        </pc:sldMkLst>
        <pc:spChg chg="mod">
          <ac:chgData name="Chen, Nick" userId="79fe6e9d-30a9-4923-ac1d-dc6cdf83a64a" providerId="ADAL" clId="{15392F77-F66D-4B47-8A04-3BDEE51B7D32}" dt="2025-04-22T18:00:17.366" v="223" actId="14100"/>
          <ac:spMkLst>
            <pc:docMk/>
            <pc:sldMk cId="2101235417" sldId="321"/>
            <ac:spMk id="3" creationId="{9D5AA61B-BDAC-5BE0-D9AE-4928A722C5E9}"/>
          </ac:spMkLst>
        </pc:spChg>
      </pc:sldChg>
      <pc:sldChg chg="addSp modSp mod">
        <pc:chgData name="Chen, Nick" userId="79fe6e9d-30a9-4923-ac1d-dc6cdf83a64a" providerId="ADAL" clId="{15392F77-F66D-4B47-8A04-3BDEE51B7D32}" dt="2025-04-22T18:18:34.653" v="732" actId="1076"/>
        <pc:sldMkLst>
          <pc:docMk/>
          <pc:sldMk cId="1585547978" sldId="323"/>
        </pc:sldMkLst>
        <pc:spChg chg="mod">
          <ac:chgData name="Chen, Nick" userId="79fe6e9d-30a9-4923-ac1d-dc6cdf83a64a" providerId="ADAL" clId="{15392F77-F66D-4B47-8A04-3BDEE51B7D32}" dt="2025-04-22T18:18:25.075" v="727" actId="14100"/>
          <ac:spMkLst>
            <pc:docMk/>
            <pc:sldMk cId="1585547978" sldId="323"/>
            <ac:spMk id="3" creationId="{43F36FCC-6974-FCFF-3D66-EB5BD7A6A78F}"/>
          </ac:spMkLst>
        </pc:spChg>
        <pc:picChg chg="add mod">
          <ac:chgData name="Chen, Nick" userId="79fe6e9d-30a9-4923-ac1d-dc6cdf83a64a" providerId="ADAL" clId="{15392F77-F66D-4B47-8A04-3BDEE51B7D32}" dt="2025-04-22T18:18:34.653" v="732" actId="1076"/>
          <ac:picMkLst>
            <pc:docMk/>
            <pc:sldMk cId="1585547978" sldId="323"/>
            <ac:picMk id="6" creationId="{4719749A-A36E-1D62-5D7D-34BA9D67D9D5}"/>
          </ac:picMkLst>
        </pc:picChg>
      </pc:sldChg>
      <pc:sldChg chg="new del">
        <pc:chgData name="Chen, Nick" userId="79fe6e9d-30a9-4923-ac1d-dc6cdf83a64a" providerId="ADAL" clId="{15392F77-F66D-4B47-8A04-3BDEE51B7D32}" dt="2025-04-22T18:01:56.269" v="233" actId="680"/>
        <pc:sldMkLst>
          <pc:docMk/>
          <pc:sldMk cId="3739765897" sldId="324"/>
        </pc:sldMkLst>
      </pc:sldChg>
      <pc:sldChg chg="addSp modSp add mod ord">
        <pc:chgData name="Chen, Nick" userId="79fe6e9d-30a9-4923-ac1d-dc6cdf83a64a" providerId="ADAL" clId="{15392F77-F66D-4B47-8A04-3BDEE51B7D32}" dt="2025-04-22T18:19:04.420" v="734"/>
        <pc:sldMkLst>
          <pc:docMk/>
          <pc:sldMk cId="3967337595" sldId="324"/>
        </pc:sldMkLst>
        <pc:spChg chg="mod">
          <ac:chgData name="Chen, Nick" userId="79fe6e9d-30a9-4923-ac1d-dc6cdf83a64a" providerId="ADAL" clId="{15392F77-F66D-4B47-8A04-3BDEE51B7D32}" dt="2025-04-22T18:02:04.968" v="248" actId="20577"/>
          <ac:spMkLst>
            <pc:docMk/>
            <pc:sldMk cId="3967337595" sldId="324"/>
            <ac:spMk id="2" creationId="{90DE8A1D-E54C-DCF4-97B5-6D812366C929}"/>
          </ac:spMkLst>
        </pc:spChg>
        <pc:spChg chg="mod">
          <ac:chgData name="Chen, Nick" userId="79fe6e9d-30a9-4923-ac1d-dc6cdf83a64a" providerId="ADAL" clId="{15392F77-F66D-4B47-8A04-3BDEE51B7D32}" dt="2025-04-22T18:10:25.704" v="624" actId="14100"/>
          <ac:spMkLst>
            <pc:docMk/>
            <pc:sldMk cId="3967337595" sldId="324"/>
            <ac:spMk id="3" creationId="{1E481F60-DAC0-D6DB-261E-461557D92AE2}"/>
          </ac:spMkLst>
        </pc:spChg>
        <pc:spChg chg="add mod">
          <ac:chgData name="Chen, Nick" userId="79fe6e9d-30a9-4923-ac1d-dc6cdf83a64a" providerId="ADAL" clId="{15392F77-F66D-4B47-8A04-3BDEE51B7D32}" dt="2025-04-22T18:11:47.274" v="726" actId="403"/>
          <ac:spMkLst>
            <pc:docMk/>
            <pc:sldMk cId="3967337595" sldId="324"/>
            <ac:spMk id="7" creationId="{B2463556-4511-22D8-0508-577C4EA4BAA2}"/>
          </ac:spMkLst>
        </pc:spChg>
        <pc:picChg chg="add mod">
          <ac:chgData name="Chen, Nick" userId="79fe6e9d-30a9-4923-ac1d-dc6cdf83a64a" providerId="ADAL" clId="{15392F77-F66D-4B47-8A04-3BDEE51B7D32}" dt="2025-04-22T18:10:31.650" v="626" actId="1076"/>
          <ac:picMkLst>
            <pc:docMk/>
            <pc:sldMk cId="3967337595" sldId="324"/>
            <ac:picMk id="6" creationId="{3C835942-2F6C-6541-4C48-9CDDC7CA9C7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DE785-FE4C-42AD-9CFF-F51ADA1A7040}" type="datetimeFigureOut">
              <a:rPr lang="en-US" smtClean="0"/>
              <a:t>4/23/2025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463936-7CA2-4D31-B611-BBAFBAD5A99B}" type="slidenum">
              <a:rPr lang="en-US" smtClean="0"/>
              <a:t>‹#›</a:t>
            </a:fld>
            <a:endParaRPr lang="en-US"/>
          </a:p>
        </p:txBody>
      </p:sp>
    </p:spTree>
    <p:extLst>
      <p:ext uri="{BB962C8B-B14F-4D97-AF65-F5344CB8AC3E}">
        <p14:creationId xmlns:p14="http://schemas.microsoft.com/office/powerpoint/2010/main" val="3827519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A1B69DB-46FE-452A-8ACA-61570CA1B462}" type="datetime1">
              <a:rPr lang="en-US" smtClean="0"/>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2417891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878827-DCB3-4324-A6F2-065C33BE3014}" type="datetime1">
              <a:rPr lang="en-US" smtClean="0"/>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1161845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48EA42-731C-4177-B08D-F4197F209D04}" type="datetime1">
              <a:rPr lang="en-US" smtClean="0"/>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3947461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956EB3-2BFB-45D3-BCC3-973C6DCF6605}" type="datetime1">
              <a:rPr lang="en-US" smtClean="0"/>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3024866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F7E5DE0-9A26-4978-A82E-CA96A33570FD}" type="datetime1">
              <a:rPr lang="en-US" smtClean="0"/>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1606820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02FD237-2634-4C50-92F4-16A3337D0389}" type="datetime1">
              <a:rPr lang="en-US" smtClean="0"/>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316606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A35535-909C-4213-9E50-51D3A02B2AD2}" type="datetime1">
              <a:rPr lang="en-US" smtClean="0"/>
              <a:t>4/23/2025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1283937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A6F803-C720-4B7E-B0C6-9C4F43AFEC8C}" type="datetime1">
              <a:rPr lang="en-US" smtClean="0"/>
              <a:t>4/23/2025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2811697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7233C3-3A18-4F47-8C5A-A7ED47CCAF4A}" type="datetime1">
              <a:rPr lang="en-US" smtClean="0"/>
              <a:t>4/23/2025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3776594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13816E-6BDB-412A-95D2-D625000DA33B}" type="datetime1">
              <a:rPr lang="en-US" smtClean="0"/>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1233962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8DB8DF-BCC3-4B69-8515-18C06BF55052}" type="datetime1">
              <a:rPr lang="en-US" smtClean="0"/>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AA4F1-D551-48EB-A985-C15CB145C9AE}" type="slidenum">
              <a:rPr lang="en-US" smtClean="0"/>
              <a:t>‹#›</a:t>
            </a:fld>
            <a:endParaRPr lang="en-US"/>
          </a:p>
        </p:txBody>
      </p:sp>
    </p:spTree>
    <p:extLst>
      <p:ext uri="{BB962C8B-B14F-4D97-AF65-F5344CB8AC3E}">
        <p14:creationId xmlns:p14="http://schemas.microsoft.com/office/powerpoint/2010/main" val="2984595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2F3D59-9A56-48BA-A456-2514AE5ECB83}" type="datetime1">
              <a:rPr lang="en-US" smtClean="0"/>
              <a:t>4/23/2025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AA4F1-D551-48EB-A985-C15CB145C9AE}" type="slidenum">
              <a:rPr lang="en-US" smtClean="0"/>
              <a:t>‹#›</a:t>
            </a:fld>
            <a:endParaRPr lang="en-US"/>
          </a:p>
        </p:txBody>
      </p:sp>
    </p:spTree>
    <p:extLst>
      <p:ext uri="{BB962C8B-B14F-4D97-AF65-F5344CB8AC3E}">
        <p14:creationId xmlns:p14="http://schemas.microsoft.com/office/powerpoint/2010/main" val="1751724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lawfilesext.leg.wa.gov/biennium/2021-22/Pdf/Bills/Session%20Laws/House/1220-S2.SL.pdf?q=20211209114015" TargetMode="External"/><Relationship Id="rId2" Type="http://schemas.openxmlformats.org/officeDocument/2006/relationships/hyperlink" Target="https://www.kenmorewa.gov/government/departments/community-development/planning-initiatives/step" TargetMode="Externa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deptofcommerce.app.box.com/s/d8agh8i3hgdgsbuff2pvgf77mua1usce" TargetMode="External"/><Relationship Id="rId4" Type="http://schemas.openxmlformats.org/officeDocument/2006/relationships/hyperlink" Target="https://deptofcommerce.app.box.com/s/rawnssegfkxagfm1g45xf4b7dm3awwg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deptofcommerce.app.box.com/s/d8agh8i3hgdgsbuff2pvgf77mua1usce"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a:spLocks/>
          </p:cNvSpPr>
          <p:nvPr/>
        </p:nvSpPr>
        <p:spPr bwMode="auto">
          <a:xfrm>
            <a:off x="0" y="0"/>
            <a:ext cx="12192000" cy="5404934"/>
          </a:xfrm>
          <a:custGeom>
            <a:avLst/>
            <a:gdLst>
              <a:gd name="T0" fmla="*/ 0 w 720"/>
              <a:gd name="T1" fmla="*/ 0 h 700"/>
              <a:gd name="T2" fmla="*/ 0 w 720"/>
              <a:gd name="T3" fmla="*/ 644 h 700"/>
              <a:gd name="T4" fmla="*/ 113 w 720"/>
              <a:gd name="T5" fmla="*/ 665 h 700"/>
              <a:gd name="T6" fmla="*/ 720 w 720"/>
              <a:gd name="T7" fmla="*/ 644 h 700"/>
              <a:gd name="T8" fmla="*/ 720 w 720"/>
              <a:gd name="T9" fmla="*/ 617 h 700"/>
              <a:gd name="T10" fmla="*/ 720 w 720"/>
              <a:gd name="T11" fmla="*/ 0 h 700"/>
              <a:gd name="T12" fmla="*/ 0 w 720"/>
              <a:gd name="T13" fmla="*/ 0 h 700"/>
            </a:gdLst>
            <a:ahLst/>
            <a:cxnLst>
              <a:cxn ang="0">
                <a:pos x="T0" y="T1"/>
              </a:cxn>
              <a:cxn ang="0">
                <a:pos x="T2" y="T3"/>
              </a:cxn>
              <a:cxn ang="0">
                <a:pos x="T4" y="T5"/>
              </a:cxn>
              <a:cxn ang="0">
                <a:pos x="T6" y="T7"/>
              </a:cxn>
              <a:cxn ang="0">
                <a:pos x="T8" y="T9"/>
              </a:cxn>
              <a:cxn ang="0">
                <a:pos x="T10" y="T11"/>
              </a:cxn>
              <a:cxn ang="0">
                <a:pos x="T12" y="T13"/>
              </a:cxn>
            </a:cxnLst>
            <a:rect l="0" t="0" r="r" b="b"/>
            <a:pathLst>
              <a:path w="720" h="700">
                <a:moveTo>
                  <a:pt x="0" y="0"/>
                </a:moveTo>
                <a:cubicBezTo>
                  <a:pt x="0" y="644"/>
                  <a:pt x="0" y="644"/>
                  <a:pt x="0" y="644"/>
                </a:cubicBezTo>
                <a:cubicBezTo>
                  <a:pt x="23" y="650"/>
                  <a:pt x="62" y="658"/>
                  <a:pt x="113" y="665"/>
                </a:cubicBezTo>
                <a:cubicBezTo>
                  <a:pt x="250" y="685"/>
                  <a:pt x="476" y="700"/>
                  <a:pt x="720" y="644"/>
                </a:cubicBezTo>
                <a:cubicBezTo>
                  <a:pt x="720" y="617"/>
                  <a:pt x="720" y="617"/>
                  <a:pt x="720" y="617"/>
                </a:cubicBezTo>
                <a:cubicBezTo>
                  <a:pt x="720" y="0"/>
                  <a:pt x="720" y="0"/>
                  <a:pt x="720" y="0"/>
                </a:cubicBezTo>
                <a:cubicBezTo>
                  <a:pt x="0" y="0"/>
                  <a:pt x="0" y="0"/>
                  <a:pt x="0" y="0"/>
                </a:cubicBezTo>
              </a:path>
            </a:pathLst>
          </a:custGeom>
          <a:solidFill>
            <a:schemeClr val="tx2">
              <a:lumMod val="75000"/>
            </a:schemeClr>
          </a:solidFill>
          <a:ln>
            <a:noFill/>
          </a:ln>
          <a:effectLst>
            <a:innerShdw blurRad="114300">
              <a:prstClr val="black"/>
            </a:innerShdw>
          </a:effectLst>
        </p:spPr>
        <p:style>
          <a:lnRef idx="0">
            <a:scrgbClr r="0" g="0" b="0"/>
          </a:lnRef>
          <a:fillRef idx="1003">
            <a:schemeClr val="dk2"/>
          </a:fillRef>
          <a:effectRef idx="0">
            <a:scrgbClr r="0" g="0" b="0"/>
          </a:effectRef>
          <a:fontRef idx="major"/>
        </p:style>
        <p:txBody>
          <a:bodyPr rot="0" vert="horz" wrap="square" lIns="914400" tIns="1097280" rIns="1097280" bIns="1097280" anchor="b" anchorCtr="0" upright="1">
            <a:noAutofit/>
          </a:bodyPr>
          <a:lstStyle/>
          <a:p>
            <a:pPr marL="0" marR="0">
              <a:lnSpc>
                <a:spcPct val="107000"/>
              </a:lnSpc>
              <a:spcBef>
                <a:spcPts val="0"/>
              </a:spcBef>
              <a:spcAft>
                <a:spcPts val="0"/>
              </a:spcAft>
            </a:pPr>
            <a:endParaRPr lang="en-US" sz="1100" dirty="0">
              <a:effectLst/>
              <a:latin typeface="Roboto" panose="02000000000000000000" pitchFamily="2" charset="0"/>
              <a:ea typeface="Roboto" panose="02000000000000000000" pitchFamily="2" charset="0"/>
              <a:cs typeface="Roboto" panose="02000000000000000000" pitchFamily="2" charset="0"/>
            </a:endParaRPr>
          </a:p>
        </p:txBody>
      </p:sp>
      <p:sp>
        <p:nvSpPr>
          <p:cNvPr id="14" name="Slide Number Placeholder 13"/>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a:t>
            </a:fld>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9" name="Straight Connector 8"/>
          <p:cNvCxnSpPr/>
          <p:nvPr/>
        </p:nvCxnSpPr>
        <p:spPr>
          <a:xfrm flipH="1">
            <a:off x="427533" y="6197648"/>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21196" y="700266"/>
            <a:ext cx="7108532" cy="636777"/>
          </a:xfrm>
          <a:prstGeom prst="rect">
            <a:avLst/>
          </a:prstGeom>
        </p:spPr>
        <p:txBody>
          <a:bodyPr wrap="square">
            <a:spAutoFit/>
          </a:bodyPr>
          <a:lstStyle/>
          <a:p>
            <a:pPr>
              <a:lnSpc>
                <a:spcPct val="107000"/>
              </a:lnSpc>
            </a:pPr>
            <a:r>
              <a:rPr lang="en-US" sz="3500" b="1" dirty="0">
                <a:solidFill>
                  <a:srgbClr val="FFFFFF"/>
                </a:solidFill>
                <a:latin typeface="Roboto" panose="02000000000000000000" pitchFamily="2" charset="0"/>
                <a:ea typeface="Roboto" panose="02000000000000000000" pitchFamily="2" charset="0"/>
                <a:cs typeface="Roboto" panose="02000000000000000000" pitchFamily="2" charset="0"/>
              </a:rPr>
              <a:t>CITY OF KENMORE</a:t>
            </a:r>
            <a:endParaRPr lang="en-US" sz="3500" dirty="0">
              <a:latin typeface="Roboto" panose="02000000000000000000" pitchFamily="2" charset="0"/>
              <a:ea typeface="Roboto" panose="02000000000000000000" pitchFamily="2" charset="0"/>
              <a:cs typeface="Roboto" panose="02000000000000000000" pitchFamily="2" charset="0"/>
            </a:endParaRPr>
          </a:p>
        </p:txBody>
      </p:sp>
      <p:sp>
        <p:nvSpPr>
          <p:cNvPr id="3" name="TextBox 2">
            <a:extLst>
              <a:ext uri="{FF2B5EF4-FFF2-40B4-BE49-F238E27FC236}">
                <a16:creationId xmlns:a16="http://schemas.microsoft.com/office/drawing/2014/main" id="{273CE68F-FFC0-D352-1824-ACBF4C5EBDFD}"/>
              </a:ext>
            </a:extLst>
          </p:cNvPr>
          <p:cNvSpPr txBox="1"/>
          <p:nvPr/>
        </p:nvSpPr>
        <p:spPr>
          <a:xfrm>
            <a:off x="621196" y="4187721"/>
            <a:ext cx="6438365" cy="477054"/>
          </a:xfrm>
          <a:prstGeom prst="rect">
            <a:avLst/>
          </a:prstGeom>
          <a:noFill/>
        </p:spPr>
        <p:txBody>
          <a:bodyPr wrap="square" rtlCol="0">
            <a:spAutoFit/>
          </a:bodyPr>
          <a:lstStyle/>
          <a:p>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April 30, 2025</a:t>
            </a:r>
          </a:p>
        </p:txBody>
      </p:sp>
      <p:pic>
        <p:nvPicPr>
          <p:cNvPr id="2" name="Picture 1">
            <a:extLst>
              <a:ext uri="{FF2B5EF4-FFF2-40B4-BE49-F238E27FC236}">
                <a16:creationId xmlns:a16="http://schemas.microsoft.com/office/drawing/2014/main" id="{B9FA5613-5EE1-D563-B7DA-6AAFECCF0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
        <p:nvSpPr>
          <p:cNvPr id="4" name="Rectangle 3">
            <a:extLst>
              <a:ext uri="{FF2B5EF4-FFF2-40B4-BE49-F238E27FC236}">
                <a16:creationId xmlns:a16="http://schemas.microsoft.com/office/drawing/2014/main" id="{4918F64E-4CDD-7200-B3EE-7C6A4612EB3B}"/>
              </a:ext>
            </a:extLst>
          </p:cNvPr>
          <p:cNvSpPr/>
          <p:nvPr/>
        </p:nvSpPr>
        <p:spPr>
          <a:xfrm>
            <a:off x="621196" y="2170501"/>
            <a:ext cx="11095316" cy="1541512"/>
          </a:xfrm>
          <a:prstGeom prst="rect">
            <a:avLst/>
          </a:prstGeom>
        </p:spPr>
        <p:txBody>
          <a:bodyPr wrap="square">
            <a:spAutoFit/>
          </a:bodyPr>
          <a:lstStyle/>
          <a:p>
            <a:pPr>
              <a:lnSpc>
                <a:spcPct val="107000"/>
              </a:lnSpc>
            </a:pPr>
            <a:r>
              <a:rPr lang="en-US" sz="5400" b="1" dirty="0">
                <a:solidFill>
                  <a:srgbClr val="FFFFFF"/>
                </a:solidFill>
                <a:latin typeface="Roboto" panose="02000000000000000000" pitchFamily="2" charset="0"/>
                <a:ea typeface="Roboto" panose="02000000000000000000" pitchFamily="2" charset="0"/>
                <a:cs typeface="Roboto" panose="02000000000000000000" pitchFamily="2" charset="0"/>
              </a:rPr>
              <a:t>STEP Advisory Committee </a:t>
            </a:r>
          </a:p>
          <a:p>
            <a:pPr>
              <a:lnSpc>
                <a:spcPct val="107000"/>
              </a:lnSpc>
            </a:pPr>
            <a:r>
              <a:rPr lang="en-US" sz="3600" b="1" dirty="0">
                <a:solidFill>
                  <a:srgbClr val="FFFFFF"/>
                </a:solidFill>
                <a:latin typeface="Roboto" panose="02000000000000000000" pitchFamily="2" charset="0"/>
                <a:ea typeface="Roboto" panose="02000000000000000000" pitchFamily="2" charset="0"/>
                <a:cs typeface="Roboto" panose="02000000000000000000" pitchFamily="2" charset="0"/>
              </a:rPr>
              <a:t>Committee Meeting #1</a:t>
            </a:r>
            <a:endParaRPr lang="en-US" sz="36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951922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AF5C2-2006-DA93-35DF-E0A619B08E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57342D-E172-5949-A1F6-7EF6DF594656}"/>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Tentative Work Schedule</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D0666C55-A13B-3D8C-E8FE-FCD0A863AD4D}"/>
              </a:ext>
            </a:extLst>
          </p:cNvPr>
          <p:cNvSpPr>
            <a:spLocks noGrp="1"/>
          </p:cNvSpPr>
          <p:nvPr>
            <p:ph type="subTitle" idx="1"/>
          </p:nvPr>
        </p:nvSpPr>
        <p:spPr>
          <a:xfrm>
            <a:off x="394649" y="1718930"/>
            <a:ext cx="10679751" cy="4192009"/>
          </a:xfrm>
        </p:spPr>
        <p:txBody>
          <a:bodyPr>
            <a:noAutofit/>
          </a:bodyPr>
          <a:lstStyle/>
          <a:p>
            <a:pPr marL="342900" marR="0" lvl="0" indent="-342900" algn="l">
              <a:buFont typeface="Symbol" panose="05050102010706020507" pitchFamily="18" charset="2"/>
              <a:buChar char=""/>
            </a:pPr>
            <a:r>
              <a:rPr lang="en-US" sz="1800" u="sng" dirty="0">
                <a:effectLst/>
                <a:latin typeface="Roboto" panose="02000000000000000000" pitchFamily="2" charset="0"/>
                <a:ea typeface="Roboto" panose="02000000000000000000" pitchFamily="2" charset="0"/>
                <a:cs typeface="Roboto" panose="02000000000000000000" pitchFamily="2" charset="0"/>
              </a:rPr>
              <a:t>Establish the Advisory Committee (March</a:t>
            </a:r>
            <a:r>
              <a:rPr lang="en-US" sz="1800" i="1" dirty="0">
                <a:effectLst/>
                <a:latin typeface="Roboto" panose="02000000000000000000" pitchFamily="2" charset="0"/>
                <a:ea typeface="Roboto" panose="02000000000000000000" pitchFamily="2" charset="0"/>
                <a:cs typeface="Roboto" panose="02000000000000000000" pitchFamily="2" charset="0"/>
              </a:rPr>
              <a:t>)</a:t>
            </a:r>
            <a:r>
              <a:rPr lang="en-US" sz="1800" dirty="0">
                <a:effectLst/>
                <a:latin typeface="Roboto" panose="02000000000000000000" pitchFamily="2" charset="0"/>
                <a:ea typeface="Roboto" panose="02000000000000000000" pitchFamily="2" charset="0"/>
                <a:cs typeface="Roboto" panose="02000000000000000000" pitchFamily="2" charset="0"/>
              </a:rPr>
              <a:t>: Solicit applications from eligible applicants.  The City Council would conduct interviews and select community members. </a:t>
            </a:r>
          </a:p>
          <a:p>
            <a:pPr marL="457200" marR="0" algn="l">
              <a:buNone/>
            </a:pPr>
            <a:r>
              <a:rPr lang="en-US" sz="1800" dirty="0">
                <a:effectLst/>
                <a:latin typeface="Roboto" panose="02000000000000000000" pitchFamily="2" charset="0"/>
                <a:ea typeface="Roboto" panose="02000000000000000000" pitchFamily="2" charset="0"/>
                <a:cs typeface="Roboto" panose="02000000000000000000" pitchFamily="2" charset="0"/>
              </a:rPr>
              <a:t> </a:t>
            </a:r>
          </a:p>
          <a:p>
            <a:pPr marL="342900" marR="0" lvl="0" indent="-342900" algn="l">
              <a:buFont typeface="Symbol" panose="05050102010706020507" pitchFamily="18" charset="2"/>
              <a:buChar char=""/>
            </a:pPr>
            <a:r>
              <a:rPr lang="en-US" sz="1800" u="sng" dirty="0">
                <a:effectLst/>
                <a:latin typeface="Roboto" panose="02000000000000000000" pitchFamily="2" charset="0"/>
                <a:ea typeface="Roboto" panose="02000000000000000000" pitchFamily="2" charset="0"/>
                <a:cs typeface="Roboto" panose="02000000000000000000" pitchFamily="2" charset="0"/>
              </a:rPr>
              <a:t>Committee Meetings (April – September)</a:t>
            </a:r>
            <a:r>
              <a:rPr lang="en-US" sz="1800" b="1" dirty="0">
                <a:effectLst/>
                <a:latin typeface="Roboto" panose="02000000000000000000" pitchFamily="2" charset="0"/>
                <a:ea typeface="Roboto" panose="02000000000000000000" pitchFamily="2" charset="0"/>
                <a:cs typeface="Roboto" panose="02000000000000000000" pitchFamily="2" charset="0"/>
              </a:rPr>
              <a:t>: </a:t>
            </a:r>
            <a:r>
              <a:rPr lang="en-US" sz="1800" dirty="0">
                <a:effectLst/>
                <a:latin typeface="Roboto" panose="02000000000000000000" pitchFamily="2" charset="0"/>
                <a:ea typeface="Roboto" panose="02000000000000000000" pitchFamily="2" charset="0"/>
                <a:cs typeface="Roboto" panose="02000000000000000000" pitchFamily="2" charset="0"/>
              </a:rPr>
              <a:t>  Estimate up to eight Committee meetings to provide guidance on code amendments.</a:t>
            </a:r>
          </a:p>
          <a:p>
            <a:pPr marL="457200" marR="0" algn="l">
              <a:buNone/>
            </a:pPr>
            <a:r>
              <a:rPr lang="en-US" sz="1800" dirty="0">
                <a:effectLst/>
                <a:latin typeface="Roboto" panose="02000000000000000000" pitchFamily="2" charset="0"/>
                <a:ea typeface="Roboto" panose="02000000000000000000" pitchFamily="2" charset="0"/>
                <a:cs typeface="Roboto" panose="02000000000000000000" pitchFamily="2" charset="0"/>
              </a:rPr>
              <a:t> </a:t>
            </a:r>
          </a:p>
          <a:p>
            <a:pPr marL="342900" marR="0" lvl="0" indent="-342900" algn="l">
              <a:buFont typeface="Symbol" panose="05050102010706020507" pitchFamily="18" charset="2"/>
              <a:buChar char=""/>
            </a:pPr>
            <a:r>
              <a:rPr lang="en-US" sz="1800" u="sng" dirty="0">
                <a:effectLst/>
                <a:latin typeface="Roboto" panose="02000000000000000000" pitchFamily="2" charset="0"/>
                <a:ea typeface="Roboto" panose="02000000000000000000" pitchFamily="2" charset="0"/>
                <a:cs typeface="Roboto" panose="02000000000000000000" pitchFamily="2" charset="0"/>
              </a:rPr>
              <a:t>Committee Presentation (September</a:t>
            </a:r>
            <a:r>
              <a:rPr lang="en-US" sz="1800" b="1" dirty="0">
                <a:effectLst/>
                <a:latin typeface="Roboto" panose="02000000000000000000" pitchFamily="2" charset="0"/>
                <a:ea typeface="Roboto" panose="02000000000000000000" pitchFamily="2" charset="0"/>
                <a:cs typeface="Roboto" panose="02000000000000000000" pitchFamily="2" charset="0"/>
              </a:rPr>
              <a:t>): </a:t>
            </a:r>
            <a:r>
              <a:rPr lang="en-US" sz="1800" dirty="0">
                <a:effectLst/>
                <a:latin typeface="Roboto" panose="02000000000000000000" pitchFamily="2" charset="0"/>
                <a:ea typeface="Roboto" panose="02000000000000000000" pitchFamily="2" charset="0"/>
                <a:cs typeface="Roboto" panose="02000000000000000000" pitchFamily="2" charset="0"/>
              </a:rPr>
              <a:t>The Committee presents the advisory report on STEP housing amendments to the City Council.  The report may identify a preferred option.</a:t>
            </a:r>
          </a:p>
          <a:p>
            <a:pPr marL="457200" marR="0" algn="l">
              <a:buNone/>
            </a:pPr>
            <a:r>
              <a:rPr lang="en-US" sz="1800" dirty="0">
                <a:effectLst/>
                <a:latin typeface="Roboto" panose="02000000000000000000" pitchFamily="2" charset="0"/>
                <a:ea typeface="Roboto" panose="02000000000000000000" pitchFamily="2" charset="0"/>
                <a:cs typeface="Roboto" panose="02000000000000000000" pitchFamily="2" charset="0"/>
              </a:rPr>
              <a:t> </a:t>
            </a:r>
          </a:p>
          <a:p>
            <a:pPr marL="342900" marR="0" lvl="0" indent="-342900" algn="l">
              <a:buFont typeface="Symbol" panose="05050102010706020507" pitchFamily="18" charset="2"/>
              <a:buChar char=""/>
            </a:pPr>
            <a:r>
              <a:rPr lang="en-US" sz="1800" u="sng" dirty="0">
                <a:effectLst/>
                <a:latin typeface="Roboto" panose="02000000000000000000" pitchFamily="2" charset="0"/>
                <a:ea typeface="Roboto" panose="02000000000000000000" pitchFamily="2" charset="0"/>
                <a:cs typeface="Roboto" panose="02000000000000000000" pitchFamily="2" charset="0"/>
              </a:rPr>
              <a:t>City Council Direction (September – December):</a:t>
            </a:r>
            <a:r>
              <a:rPr lang="en-US" sz="1800" dirty="0">
                <a:effectLst/>
                <a:latin typeface="Roboto" panose="02000000000000000000" pitchFamily="2" charset="0"/>
                <a:ea typeface="Roboto" panose="02000000000000000000" pitchFamily="2" charset="0"/>
                <a:cs typeface="Roboto" panose="02000000000000000000" pitchFamily="2" charset="0"/>
              </a:rPr>
              <a:t> The City Council considers the advisory report and gives direction to city staff on proposed amendments to include in an ordinance.  The City Council will hold a public hearing on proposed amendments and adopt an ordinance by year end. </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AF795755-18F7-FC84-23E1-72C77003CE76}"/>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10</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346D2108-F1D4-4ADB-8371-655B4062826C}"/>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9B626A17-21B5-B2A9-0443-4DD5EE09BC8C}"/>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06087A70-49C6-8C80-50BC-B3CED048F3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2207306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ED7DA-FC70-4DC4-F493-1ADEA4F9B9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8853E6-349A-2F65-DC14-98376B7A32DE}"/>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Potential Committee Meeting Topics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48F6A6A8-1D25-5586-E36E-B1C591068DF5}"/>
              </a:ext>
            </a:extLst>
          </p:cNvPr>
          <p:cNvSpPr>
            <a:spLocks noGrp="1"/>
          </p:cNvSpPr>
          <p:nvPr>
            <p:ph type="subTitle" idx="1"/>
          </p:nvPr>
        </p:nvSpPr>
        <p:spPr>
          <a:xfrm>
            <a:off x="394649" y="1674354"/>
            <a:ext cx="10679751" cy="4396410"/>
          </a:xfrm>
        </p:spPr>
        <p:txBody>
          <a:bodyPr>
            <a:noAutofit/>
          </a:bodyPr>
          <a:lstStyle/>
          <a:p>
            <a:pPr marL="342900" marR="0" lvl="0" indent="-342900" algn="l">
              <a:buFont typeface="Symbol" panose="05050102010706020507" pitchFamily="18" charset="2"/>
              <a:buChar char=""/>
            </a:pPr>
            <a:r>
              <a:rPr lang="en-US" sz="2200" b="1" u="sng" dirty="0">
                <a:effectLst/>
                <a:latin typeface="Roboto" panose="02000000000000000000" pitchFamily="2" charset="0"/>
                <a:ea typeface="Roboto" panose="02000000000000000000" pitchFamily="2" charset="0"/>
                <a:cs typeface="Roboto" panose="02000000000000000000" pitchFamily="2" charset="0"/>
              </a:rPr>
              <a:t>April:</a:t>
            </a:r>
            <a:r>
              <a:rPr lang="en-US" sz="2200" b="1" dirty="0">
                <a:effectLst/>
                <a:latin typeface="Roboto" panose="02000000000000000000" pitchFamily="2" charset="0"/>
                <a:ea typeface="Roboto" panose="02000000000000000000" pitchFamily="2" charset="0"/>
                <a:cs typeface="Roboto" panose="02000000000000000000" pitchFamily="2" charset="0"/>
              </a:rPr>
              <a:t> </a:t>
            </a:r>
            <a:r>
              <a:rPr lang="en-US" sz="2200" dirty="0">
                <a:effectLst/>
                <a:latin typeface="Roboto" panose="02000000000000000000" pitchFamily="2" charset="0"/>
                <a:ea typeface="Roboto" panose="02000000000000000000" pitchFamily="2" charset="0"/>
                <a:cs typeface="Roboto" panose="02000000000000000000" pitchFamily="2" charset="0"/>
              </a:rPr>
              <a:t>Review relevant documents, including: STEP Housing Charter, background research, potential questions for the panel discussion, and community engagement options.</a:t>
            </a:r>
          </a:p>
          <a:p>
            <a:pPr marL="342900" marR="0" lvl="0" indent="-342900" algn="l">
              <a:buFont typeface="Symbol" panose="05050102010706020507" pitchFamily="18" charset="2"/>
              <a:buChar char=""/>
            </a:pPr>
            <a:r>
              <a:rPr lang="en-US" sz="2200" b="1" u="sng" dirty="0">
                <a:effectLst/>
                <a:latin typeface="Roboto" panose="02000000000000000000" pitchFamily="2" charset="0"/>
                <a:ea typeface="Roboto" panose="02000000000000000000" pitchFamily="2" charset="0"/>
                <a:cs typeface="Roboto" panose="02000000000000000000" pitchFamily="2" charset="0"/>
              </a:rPr>
              <a:t>May</a:t>
            </a:r>
            <a:r>
              <a:rPr lang="en-US" sz="2200" b="1" dirty="0">
                <a:effectLst/>
                <a:latin typeface="Roboto" panose="02000000000000000000" pitchFamily="2" charset="0"/>
                <a:ea typeface="Roboto" panose="02000000000000000000" pitchFamily="2" charset="0"/>
                <a:cs typeface="Roboto" panose="02000000000000000000" pitchFamily="2" charset="0"/>
              </a:rPr>
              <a:t>: </a:t>
            </a:r>
            <a:r>
              <a:rPr lang="en-US" sz="2200" dirty="0">
                <a:effectLst/>
                <a:latin typeface="Roboto" panose="02000000000000000000" pitchFamily="2" charset="0"/>
                <a:ea typeface="Roboto" panose="02000000000000000000" pitchFamily="2" charset="0"/>
                <a:cs typeface="Roboto" panose="02000000000000000000" pitchFamily="2" charset="0"/>
              </a:rPr>
              <a:t>Discussion with panel of STEP housing experts (e.g. housing providers, ARCH staff, staff from other jurisdictions) to provide feedback on STEP housing regulations.  </a:t>
            </a:r>
          </a:p>
          <a:p>
            <a:pPr marL="342900" marR="0" lvl="0" indent="-342900" algn="l">
              <a:buFont typeface="Symbol" panose="05050102010706020507" pitchFamily="18" charset="2"/>
              <a:buChar char=""/>
            </a:pPr>
            <a:r>
              <a:rPr lang="en-US" sz="2200" b="1" u="sng" dirty="0">
                <a:effectLst/>
                <a:latin typeface="Roboto" panose="02000000000000000000" pitchFamily="2" charset="0"/>
                <a:ea typeface="Roboto" panose="02000000000000000000" pitchFamily="2" charset="0"/>
                <a:cs typeface="Roboto" panose="02000000000000000000" pitchFamily="2" charset="0"/>
              </a:rPr>
              <a:t>June</a:t>
            </a:r>
            <a:r>
              <a:rPr lang="en-US" sz="2200" b="1" dirty="0">
                <a:effectLst/>
                <a:latin typeface="Roboto" panose="02000000000000000000" pitchFamily="2" charset="0"/>
                <a:ea typeface="Roboto" panose="02000000000000000000" pitchFamily="2" charset="0"/>
                <a:cs typeface="Roboto" panose="02000000000000000000" pitchFamily="2" charset="0"/>
              </a:rPr>
              <a:t>: </a:t>
            </a:r>
            <a:r>
              <a:rPr lang="en-US" sz="2200" dirty="0">
                <a:effectLst/>
                <a:latin typeface="Roboto" panose="02000000000000000000" pitchFamily="2" charset="0"/>
                <a:ea typeface="Roboto" panose="02000000000000000000" pitchFamily="2" charset="0"/>
                <a:cs typeface="Roboto" panose="02000000000000000000" pitchFamily="2" charset="0"/>
              </a:rPr>
              <a:t>Debrief from the panel discussion, including key takeaways. Review and discuss code amendment options. </a:t>
            </a:r>
          </a:p>
          <a:p>
            <a:pPr marL="342900" marR="0" lvl="0" indent="-342900" algn="l">
              <a:buFont typeface="Symbol" panose="05050102010706020507" pitchFamily="18" charset="2"/>
              <a:buChar char=""/>
            </a:pPr>
            <a:r>
              <a:rPr lang="en-US" sz="2200" b="1" u="sng" dirty="0">
                <a:effectLst/>
                <a:latin typeface="Roboto" panose="02000000000000000000" pitchFamily="2" charset="0"/>
                <a:ea typeface="Roboto" panose="02000000000000000000" pitchFamily="2" charset="0"/>
                <a:cs typeface="Roboto" panose="02000000000000000000" pitchFamily="2" charset="0"/>
              </a:rPr>
              <a:t>July</a:t>
            </a:r>
            <a:r>
              <a:rPr lang="en-US" sz="2200" b="1" dirty="0">
                <a:effectLst/>
                <a:latin typeface="Roboto" panose="02000000000000000000" pitchFamily="2" charset="0"/>
                <a:ea typeface="Roboto" panose="02000000000000000000" pitchFamily="2" charset="0"/>
                <a:cs typeface="Roboto" panose="02000000000000000000" pitchFamily="2" charset="0"/>
              </a:rPr>
              <a:t>: </a:t>
            </a:r>
            <a:r>
              <a:rPr lang="en-US" sz="2200" dirty="0">
                <a:effectLst/>
                <a:latin typeface="Roboto" panose="02000000000000000000" pitchFamily="2" charset="0"/>
                <a:ea typeface="Roboto" panose="02000000000000000000" pitchFamily="2" charset="0"/>
                <a:cs typeface="Roboto" panose="02000000000000000000" pitchFamily="2" charset="0"/>
              </a:rPr>
              <a:t>Continue review and discussion of code amendment options. Potential community open house. </a:t>
            </a:r>
          </a:p>
          <a:p>
            <a:pPr marL="342900" marR="0" lvl="0" indent="-342900" algn="l">
              <a:buFont typeface="Symbol" panose="05050102010706020507" pitchFamily="18" charset="2"/>
              <a:buChar char=""/>
            </a:pPr>
            <a:r>
              <a:rPr lang="en-US" sz="2200" b="1" u="sng" dirty="0">
                <a:effectLst/>
                <a:latin typeface="Roboto" panose="02000000000000000000" pitchFamily="2" charset="0"/>
                <a:ea typeface="Roboto" panose="02000000000000000000" pitchFamily="2" charset="0"/>
                <a:cs typeface="Roboto" panose="02000000000000000000" pitchFamily="2" charset="0"/>
              </a:rPr>
              <a:t>August</a:t>
            </a:r>
            <a:r>
              <a:rPr lang="en-US" sz="2200" b="1" dirty="0">
                <a:effectLst/>
                <a:latin typeface="Roboto" panose="02000000000000000000" pitchFamily="2" charset="0"/>
                <a:ea typeface="Roboto" panose="02000000000000000000" pitchFamily="2" charset="0"/>
                <a:cs typeface="Roboto" panose="02000000000000000000" pitchFamily="2" charset="0"/>
              </a:rPr>
              <a:t>: </a:t>
            </a:r>
            <a:r>
              <a:rPr lang="en-US" sz="2200" dirty="0">
                <a:effectLst/>
                <a:latin typeface="Roboto" panose="02000000000000000000" pitchFamily="2" charset="0"/>
                <a:ea typeface="Roboto" panose="02000000000000000000" pitchFamily="2" charset="0"/>
                <a:cs typeface="Roboto" panose="02000000000000000000" pitchFamily="2" charset="0"/>
              </a:rPr>
              <a:t>Identify a preferred set of code amendments. </a:t>
            </a:r>
          </a:p>
          <a:p>
            <a:pPr marL="342900" marR="0" lvl="0" indent="-342900" algn="l">
              <a:buFont typeface="Symbol" panose="05050102010706020507" pitchFamily="18" charset="2"/>
              <a:buChar char=""/>
            </a:pPr>
            <a:r>
              <a:rPr lang="en-US" sz="2200" b="1" u="sng" dirty="0">
                <a:effectLst/>
                <a:latin typeface="Roboto" panose="02000000000000000000" pitchFamily="2" charset="0"/>
                <a:ea typeface="Roboto" panose="02000000000000000000" pitchFamily="2" charset="0"/>
                <a:cs typeface="Roboto" panose="02000000000000000000" pitchFamily="2" charset="0"/>
              </a:rPr>
              <a:t>September</a:t>
            </a:r>
            <a:r>
              <a:rPr lang="en-US" sz="2200" b="1" dirty="0">
                <a:effectLst/>
                <a:latin typeface="Roboto" panose="02000000000000000000" pitchFamily="2" charset="0"/>
                <a:ea typeface="Roboto" panose="02000000000000000000" pitchFamily="2" charset="0"/>
                <a:cs typeface="Roboto" panose="02000000000000000000" pitchFamily="2" charset="0"/>
              </a:rPr>
              <a:t>: </a:t>
            </a:r>
            <a:r>
              <a:rPr lang="en-US" sz="2200" dirty="0">
                <a:effectLst/>
                <a:latin typeface="Roboto" panose="02000000000000000000" pitchFamily="2" charset="0"/>
                <a:ea typeface="Roboto" panose="02000000000000000000" pitchFamily="2" charset="0"/>
                <a:cs typeface="Roboto" panose="02000000000000000000" pitchFamily="2" charset="0"/>
              </a:rPr>
              <a:t>Present recommendations to the City Council.</a:t>
            </a:r>
          </a:p>
        </p:txBody>
      </p:sp>
      <p:sp>
        <p:nvSpPr>
          <p:cNvPr id="12" name="Slide Number Placeholder 11">
            <a:extLst>
              <a:ext uri="{FF2B5EF4-FFF2-40B4-BE49-F238E27FC236}">
                <a16:creationId xmlns:a16="http://schemas.microsoft.com/office/drawing/2014/main" id="{D55E49BE-1096-7258-AD4E-25B6065D5D72}"/>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11</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F571D493-9CC7-2ABC-E6B8-1A190C6AB5C6}"/>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901F86E6-6CB8-DB02-BCFB-EFA0EC71F239}"/>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F402C94F-C07D-B934-6E6F-4E612C1CDB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1633474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DC685-AC24-235A-5628-30D5CCDA1A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C3B5E7-D852-8273-1714-B66FDF5FC1ED}"/>
              </a:ext>
            </a:extLst>
          </p:cNvPr>
          <p:cNvSpPr>
            <a:spLocks noGrp="1"/>
          </p:cNvSpPr>
          <p:nvPr>
            <p:ph type="title"/>
          </p:nvPr>
        </p:nvSpPr>
        <p:spPr/>
        <p:txBody>
          <a:bodyPr/>
          <a:lstStyle/>
          <a:p>
            <a:r>
              <a:rPr lang="en-US" b="1" dirty="0"/>
              <a:t>STEP Committee Framework</a:t>
            </a:r>
          </a:p>
        </p:txBody>
      </p:sp>
      <p:sp>
        <p:nvSpPr>
          <p:cNvPr id="3" name="Text Placeholder 2">
            <a:extLst>
              <a:ext uri="{FF2B5EF4-FFF2-40B4-BE49-F238E27FC236}">
                <a16:creationId xmlns:a16="http://schemas.microsoft.com/office/drawing/2014/main" id="{8F361569-FD70-33B0-D433-1066CE06A00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D99AF8D-034B-7938-A76C-6E3C200A642D}"/>
              </a:ext>
            </a:extLst>
          </p:cNvPr>
          <p:cNvSpPr>
            <a:spLocks noGrp="1"/>
          </p:cNvSpPr>
          <p:nvPr>
            <p:ph type="sldNum" sz="quarter" idx="12"/>
          </p:nvPr>
        </p:nvSpPr>
        <p:spPr/>
        <p:txBody>
          <a:bodyPr/>
          <a:lstStyle/>
          <a:p>
            <a:fld id="{F87AA4F1-D551-48EB-A985-C15CB145C9AE}" type="slidenum">
              <a:rPr lang="en-US" smtClean="0"/>
              <a:t>12</a:t>
            </a:fld>
            <a:endParaRPr lang="en-US"/>
          </a:p>
        </p:txBody>
      </p:sp>
      <p:sp>
        <p:nvSpPr>
          <p:cNvPr id="5" name="Rectangle 4">
            <a:extLst>
              <a:ext uri="{FF2B5EF4-FFF2-40B4-BE49-F238E27FC236}">
                <a16:creationId xmlns:a16="http://schemas.microsoft.com/office/drawing/2014/main" id="{9CFD045B-2C13-49AD-5674-F711EF92E1D8}"/>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6" name="Straight Connector 5">
            <a:extLst>
              <a:ext uri="{FF2B5EF4-FFF2-40B4-BE49-F238E27FC236}">
                <a16:creationId xmlns:a16="http://schemas.microsoft.com/office/drawing/2014/main" id="{55A11849-20D7-77BA-5A48-21E773FF0799}"/>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8EAB83C2-8E73-5032-31F6-BC8686A40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3590068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85685-D4B7-C6DA-AA5C-213911AFF6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F6AB3F-5338-6490-E7D0-AACEE4D1ABBC}"/>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Overview of HB 1220</a:t>
            </a:r>
            <a:endParaRPr lang="en-US" sz="3500" dirty="0">
              <a:solidFill>
                <a:schemeClr val="tx2">
                  <a:lumMod val="75000"/>
                </a:schemeClr>
              </a:solidFill>
              <a:highlight>
                <a:srgbClr val="FFFF00"/>
              </a:highlight>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36813714-FC61-BDD3-825D-299E974E4F58}"/>
              </a:ext>
            </a:extLst>
          </p:cNvPr>
          <p:cNvSpPr>
            <a:spLocks noGrp="1"/>
          </p:cNvSpPr>
          <p:nvPr>
            <p:ph type="subTitle" idx="1"/>
          </p:nvPr>
        </p:nvSpPr>
        <p:spPr>
          <a:xfrm>
            <a:off x="394649" y="1718931"/>
            <a:ext cx="9914121" cy="3529122"/>
          </a:xfrm>
        </p:spPr>
        <p:txBody>
          <a:bodyPr>
            <a:noAutofit/>
          </a:bodyPr>
          <a:lstStyle/>
          <a:p>
            <a:pPr marL="285750" indent="-285750" algn="l">
              <a:buFont typeface="Arial" panose="020B0604020202020204" pitchFamily="34" charset="0"/>
              <a:buChar char="•"/>
            </a:pPr>
            <a:r>
              <a:rPr lang="en-US" dirty="0">
                <a:solidFill>
                  <a:srgbClr val="252525"/>
                </a:solidFill>
                <a:latin typeface="Roboto" panose="02000000000000000000" pitchFamily="2" charset="0"/>
              </a:rPr>
              <a:t>Enacted in 2021, HB 1220 changed the requirements for those jurisdictions required to fully plan under the GMA, including Kenmore</a:t>
            </a:r>
          </a:p>
          <a:p>
            <a:pPr marL="285750" indent="-285750" algn="l">
              <a:buFont typeface="Arial" panose="020B0604020202020204" pitchFamily="34" charset="0"/>
              <a:buChar char="•"/>
            </a:pPr>
            <a:endParaRPr lang="en-US" dirty="0">
              <a:solidFill>
                <a:srgbClr val="252525"/>
              </a:solidFill>
              <a:latin typeface="Roboto" panose="02000000000000000000" pitchFamily="2" charset="0"/>
            </a:endParaRPr>
          </a:p>
          <a:p>
            <a:pPr marL="285750" indent="-285750" algn="l">
              <a:buFont typeface="Arial" panose="020B0604020202020204" pitchFamily="34" charset="0"/>
              <a:buChar char="•"/>
            </a:pPr>
            <a:r>
              <a:rPr lang="en-US" dirty="0">
                <a:solidFill>
                  <a:srgbClr val="252525"/>
                </a:solidFill>
                <a:latin typeface="Roboto" panose="02000000000000000000" pitchFamily="2" charset="0"/>
              </a:rPr>
              <a:t>Requires cities to “plan for and accommodate” housing affordable to all income levels, including for STEP housing</a:t>
            </a:r>
          </a:p>
          <a:p>
            <a:pPr marL="285750" indent="-285750" algn="l">
              <a:buFont typeface="Arial" panose="020B0604020202020204" pitchFamily="34" charset="0"/>
              <a:buChar char="•"/>
            </a:pPr>
            <a:endParaRPr lang="en-US" dirty="0">
              <a:solidFill>
                <a:srgbClr val="252525"/>
              </a:solidFill>
              <a:latin typeface="Roboto" panose="02000000000000000000" pitchFamily="2" charset="0"/>
            </a:endParaRPr>
          </a:p>
          <a:p>
            <a:pPr marL="285750" indent="-285750" algn="l">
              <a:buFont typeface="Arial" panose="020B0604020202020204" pitchFamily="34" charset="0"/>
              <a:buChar char="•"/>
            </a:pPr>
            <a:r>
              <a:rPr lang="en-US" dirty="0">
                <a:solidFill>
                  <a:srgbClr val="252525"/>
                </a:solidFill>
                <a:latin typeface="Roboto" panose="02000000000000000000" pitchFamily="2" charset="0"/>
              </a:rPr>
              <a:t>Encouraged jurisdictions to review their housing element policies and assess their performance in implementing development regulations and programs. </a:t>
            </a:r>
            <a:endParaRPr lang="en-US" b="0" i="0" dirty="0">
              <a:solidFill>
                <a:srgbClr val="252525"/>
              </a:solidFill>
              <a:effectLst/>
              <a:latin typeface="Roboto" panose="02000000000000000000" pitchFamily="2" charset="0"/>
            </a:endParaRP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303D09F4-4E73-C974-86D4-4E43B0E719E0}"/>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13</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8D92F070-BFF8-F3C6-7BE8-D40A3528BAA0}"/>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5E999ABA-EAA0-5C16-66DE-EEB6BD102FB9}"/>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899E9D8-A081-F920-C1BB-50E0395D16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3600727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D8291A-FD3A-2A0F-C605-80317C5A05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4DBFD7-2A54-66DA-4084-99F01D4EEBDA}"/>
              </a:ext>
            </a:extLst>
          </p:cNvPr>
          <p:cNvSpPr>
            <a:spLocks noGrp="1"/>
          </p:cNvSpPr>
          <p:nvPr>
            <p:ph type="ctrTitle"/>
          </p:nvPr>
        </p:nvSpPr>
        <p:spPr>
          <a:xfrm>
            <a:off x="284756" y="566057"/>
            <a:ext cx="11537840" cy="1230086"/>
          </a:xfrm>
        </p:spPr>
        <p:txBody>
          <a:bodyPr>
            <a:noAutofit/>
          </a:bodyPr>
          <a:lstStyle/>
          <a:p>
            <a:pPr algn="l"/>
            <a:r>
              <a:rPr lang="en-US" sz="40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Growth Management Act (GMA) Requirements for STEP Housing</a:t>
            </a:r>
            <a:endParaRPr lang="en-US" sz="28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FB8712BF-3671-CEA2-FBFB-64E990A08F74}"/>
              </a:ext>
            </a:extLst>
          </p:cNvPr>
          <p:cNvSpPr>
            <a:spLocks noGrp="1"/>
          </p:cNvSpPr>
          <p:nvPr>
            <p:ph type="subTitle" idx="1"/>
          </p:nvPr>
        </p:nvSpPr>
        <p:spPr>
          <a:xfrm>
            <a:off x="394649" y="1872343"/>
            <a:ext cx="10774094" cy="4038599"/>
          </a:xfrm>
        </p:spPr>
        <p:txBody>
          <a:bodyPr>
            <a:noAutofit/>
          </a:bodyPr>
          <a:lstStyle/>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Cities may not prohibit indoor emergency housing (which includes traditional shelter arrangements) in any zones in which hotels are allowed, with some minor exceptions</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Each jurisdiction must identify sufficient capacity of land for a variety of housing types, including emergency housing and emergency shelters. </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Jurisdictions should consider the following when considering restrictions in code updates relating to STEP housing: Occupancy, spacing, and intensity</a:t>
            </a:r>
          </a:p>
        </p:txBody>
      </p:sp>
      <p:sp>
        <p:nvSpPr>
          <p:cNvPr id="12" name="Slide Number Placeholder 11">
            <a:extLst>
              <a:ext uri="{FF2B5EF4-FFF2-40B4-BE49-F238E27FC236}">
                <a16:creationId xmlns:a16="http://schemas.microsoft.com/office/drawing/2014/main" id="{91B4A7E4-3A3D-2205-0072-FB4B324F10B2}"/>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14</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80C0FCF3-101E-4CC3-76AD-EAE74DF97166}"/>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D2745B7B-415B-E982-10F4-BBED2B2C9813}"/>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E36B01CD-1916-D091-31F1-0FCED89A28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3146276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D6C789-17C4-A9BE-982F-9AC446761E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97CB24-CBE9-4EFF-9F41-6716902A18D8}"/>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Local Context  Emergency Housing</a:t>
            </a:r>
            <a:endParaRPr lang="en-US" sz="3500" dirty="0">
              <a:solidFill>
                <a:schemeClr val="tx2">
                  <a:lumMod val="75000"/>
                </a:schemeClr>
              </a:solidFill>
              <a:highlight>
                <a:srgbClr val="FFFF00"/>
              </a:highlight>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9D5AA61B-BDAC-5BE0-D9AE-4928A722C5E9}"/>
              </a:ext>
            </a:extLst>
          </p:cNvPr>
          <p:cNvSpPr>
            <a:spLocks noGrp="1"/>
          </p:cNvSpPr>
          <p:nvPr>
            <p:ph type="subTitle" idx="1"/>
          </p:nvPr>
        </p:nvSpPr>
        <p:spPr>
          <a:xfrm>
            <a:off x="394649" y="1718931"/>
            <a:ext cx="10679751" cy="4105506"/>
          </a:xfrm>
        </p:spPr>
        <p:txBody>
          <a:bodyPr>
            <a:noAutofit/>
          </a:bodyPr>
          <a:lstStyle/>
          <a:p>
            <a:pPr marL="285750" indent="-285750" algn="l">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The City was allocated a total of 587 Net New Emergency Housing Needs through 2044 (Approximately 30 units per year). “Emergency Housing” includes emergency housing and emergency shelter and is in addition to permanent housing needs. There are currently 33 units of Emergency Housing in Kenmore.</a:t>
            </a:r>
          </a:p>
          <a:p>
            <a:pPr marL="285750" indent="-285750" algn="l">
              <a:buFont typeface="Arial" panose="020B0604020202020204" pitchFamily="34" charset="0"/>
              <a:buChar char="•"/>
            </a:pPr>
            <a:endParaRPr lang="en-US" dirty="0">
              <a:effectLst/>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Kenmore currently allows emergency housing in the DC, UC, WC, and RB zones, where hotels are currently allowed.</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Kenmore will need to modify current definitions to more clearly describe these types of uses and where they are permitted</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54B9715A-D008-62A3-D089-4841887A57CB}"/>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15</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35608A2E-5C09-1784-C3A5-B71A85B03133}"/>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5A91909F-B18E-1FA6-7DAD-CC9490DBE8C5}"/>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5CD29A85-98FA-A3E0-38FE-D8E505E7CB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2101235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7FFA2-90DF-BDFF-266A-DB5EF65B55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AE6DC3-9FD2-2F66-2286-5F533417346A}"/>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Local Context - PSH</a:t>
            </a:r>
            <a:endParaRPr lang="en-US" sz="3500" dirty="0">
              <a:solidFill>
                <a:schemeClr val="tx2">
                  <a:lumMod val="75000"/>
                </a:schemeClr>
              </a:solidFill>
              <a:highlight>
                <a:srgbClr val="FFFF00"/>
              </a:highlight>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85164B3F-1CB5-625E-9532-749A1293E97F}"/>
              </a:ext>
            </a:extLst>
          </p:cNvPr>
          <p:cNvSpPr>
            <a:spLocks noGrp="1"/>
          </p:cNvSpPr>
          <p:nvPr>
            <p:ph type="subTitle" idx="1"/>
          </p:nvPr>
        </p:nvSpPr>
        <p:spPr>
          <a:xfrm>
            <a:off x="394649" y="1718931"/>
            <a:ext cx="10679751" cy="4105506"/>
          </a:xfrm>
        </p:spPr>
        <p:txBody>
          <a:bodyPr>
            <a:noAutofit/>
          </a:bodyPr>
          <a:lstStyle/>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The City was allocated a total of 539 Net New Permanent Supportive Housing Units at 0-30% Area Median Income (AMI) by 2044 (Approximately 27 units per year).  </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There are currently no permanent supportive housing units in Kenmore</a:t>
            </a:r>
          </a:p>
          <a:p>
            <a:pPr marL="285750" indent="-285750" algn="l">
              <a:buFont typeface="Arial" panose="020B0604020202020204" pitchFamily="34" charset="0"/>
              <a:buChar char="•"/>
            </a:pPr>
            <a:endParaRPr lang="en-US" dirty="0">
              <a:effectLst/>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endParaRPr lang="en-US" dirty="0">
              <a:effectLst/>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FDFFD90C-4276-FF9E-5239-615CB5C76ED4}"/>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16</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0B4922A4-C24F-6CBF-871C-34DCE3E0B071}"/>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6185EF81-5FCC-E389-A206-9CE70E042E87}"/>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538ED656-ED75-1F2D-4E69-F4B33328DA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4106133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39B9D-DE09-D5A1-0CE4-A8833DE1D6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2FC02E-477E-986D-D95A-146A3CB472AC}"/>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Community Outreach</a:t>
            </a:r>
            <a:endParaRPr lang="en-US" sz="3500" dirty="0">
              <a:solidFill>
                <a:schemeClr val="tx2">
                  <a:lumMod val="75000"/>
                </a:schemeClr>
              </a:solidFill>
              <a:highlight>
                <a:srgbClr val="FFFF00"/>
              </a:highlight>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43F36FCC-6974-FCFF-3D66-EB5BD7A6A78F}"/>
              </a:ext>
            </a:extLst>
          </p:cNvPr>
          <p:cNvSpPr>
            <a:spLocks noGrp="1"/>
          </p:cNvSpPr>
          <p:nvPr>
            <p:ph type="subTitle" idx="1"/>
          </p:nvPr>
        </p:nvSpPr>
        <p:spPr>
          <a:xfrm>
            <a:off x="394649" y="1718931"/>
            <a:ext cx="7541037" cy="3529122"/>
          </a:xfrm>
        </p:spPr>
        <p:txBody>
          <a:bodyPr>
            <a:noAutofit/>
          </a:bodyPr>
          <a:lstStyle/>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Commerce recommends that Cities engage STEP service providers to better understand the specific emergency housing demands, constraints and opportunities within their communities.</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Engage the community to understand what is important to the community in relation to STEP housing and what potential concerns are.</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976955DE-2D02-FEF0-047D-E62D2C16013F}"/>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17</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5EC1364F-07C3-9A95-6F25-FDC58696B841}"/>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FB3C36A0-3243-D069-D5C5-829A75FBF6B6}"/>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6FE2344-A854-D3BA-0182-2798585D00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pic>
        <p:nvPicPr>
          <p:cNvPr id="6" name="Picture 5" descr="A group of people standing in a room&#10;&#10;AI-generated content may be incorrect.">
            <a:extLst>
              <a:ext uri="{FF2B5EF4-FFF2-40B4-BE49-F238E27FC236}">
                <a16:creationId xmlns:a16="http://schemas.microsoft.com/office/drawing/2014/main" id="{4719749A-A36E-1D62-5D7D-34BA9D67D9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777844" y="1683203"/>
            <a:ext cx="4408712" cy="3306534"/>
          </a:xfrm>
          <a:prstGeom prst="rect">
            <a:avLst/>
          </a:prstGeom>
        </p:spPr>
      </p:pic>
    </p:spTree>
    <p:extLst>
      <p:ext uri="{BB962C8B-B14F-4D97-AF65-F5344CB8AC3E}">
        <p14:creationId xmlns:p14="http://schemas.microsoft.com/office/powerpoint/2010/main" val="1585547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95388-9443-C8FD-3541-FFCB5EEEE2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09AE50-4525-6073-AF71-A8524E25BE95}"/>
              </a:ext>
            </a:extLst>
          </p:cNvPr>
          <p:cNvSpPr>
            <a:spLocks noGrp="1"/>
          </p:cNvSpPr>
          <p:nvPr>
            <p:ph type="title"/>
          </p:nvPr>
        </p:nvSpPr>
        <p:spPr/>
        <p:txBody>
          <a:bodyPr/>
          <a:lstStyle/>
          <a:p>
            <a:r>
              <a:rPr lang="en-US" b="1" dirty="0"/>
              <a:t>Discussion and Next Steps</a:t>
            </a:r>
          </a:p>
        </p:txBody>
      </p:sp>
      <p:sp>
        <p:nvSpPr>
          <p:cNvPr id="3" name="Text Placeholder 2">
            <a:extLst>
              <a:ext uri="{FF2B5EF4-FFF2-40B4-BE49-F238E27FC236}">
                <a16:creationId xmlns:a16="http://schemas.microsoft.com/office/drawing/2014/main" id="{16375E24-6003-4DE0-C84E-BFFE63B6CED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98CF2DA-9727-CFE6-9C5B-ABE7D04807BB}"/>
              </a:ext>
            </a:extLst>
          </p:cNvPr>
          <p:cNvSpPr>
            <a:spLocks noGrp="1"/>
          </p:cNvSpPr>
          <p:nvPr>
            <p:ph type="sldNum" sz="quarter" idx="12"/>
          </p:nvPr>
        </p:nvSpPr>
        <p:spPr/>
        <p:txBody>
          <a:bodyPr/>
          <a:lstStyle/>
          <a:p>
            <a:fld id="{F87AA4F1-D551-48EB-A985-C15CB145C9AE}" type="slidenum">
              <a:rPr lang="en-US" smtClean="0"/>
              <a:t>18</a:t>
            </a:fld>
            <a:endParaRPr lang="en-US"/>
          </a:p>
        </p:txBody>
      </p:sp>
      <p:sp>
        <p:nvSpPr>
          <p:cNvPr id="5" name="Rectangle 4">
            <a:extLst>
              <a:ext uri="{FF2B5EF4-FFF2-40B4-BE49-F238E27FC236}">
                <a16:creationId xmlns:a16="http://schemas.microsoft.com/office/drawing/2014/main" id="{46E411A6-1471-E75A-E91F-74BF01265906}"/>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6" name="Straight Connector 5">
            <a:extLst>
              <a:ext uri="{FF2B5EF4-FFF2-40B4-BE49-F238E27FC236}">
                <a16:creationId xmlns:a16="http://schemas.microsoft.com/office/drawing/2014/main" id="{7E325E68-4842-8229-9211-6777D9A5A294}"/>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F8671992-E7F7-F5E5-68C6-58D0F329F7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2322295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BA09C-FE45-E9EF-6838-061D4BD1AB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137704-D486-B44A-7ACD-237BDB998B5A}"/>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Discussion Questions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51BAAFA7-9098-5CF5-53E7-54F82CB0B191}"/>
              </a:ext>
            </a:extLst>
          </p:cNvPr>
          <p:cNvSpPr>
            <a:spLocks noGrp="1"/>
          </p:cNvSpPr>
          <p:nvPr>
            <p:ph type="subTitle" idx="1"/>
          </p:nvPr>
        </p:nvSpPr>
        <p:spPr>
          <a:xfrm>
            <a:off x="394649" y="1718931"/>
            <a:ext cx="10168356" cy="4573012"/>
          </a:xfrm>
        </p:spPr>
        <p:txBody>
          <a:bodyPr>
            <a:noAutofit/>
          </a:bodyPr>
          <a:lstStyle/>
          <a:p>
            <a:pPr marL="457200" marR="0" indent="-457200" algn="l">
              <a:lnSpc>
                <a:spcPct val="107000"/>
              </a:lnSpc>
              <a:spcAft>
                <a:spcPts val="800"/>
              </a:spcAft>
              <a:buFont typeface="+mj-lt"/>
              <a:buAutoNum type="arabicPeriod"/>
            </a:pPr>
            <a:r>
              <a:rPr lang="en-US" sz="2200" dirty="0">
                <a:latin typeface="Roboto" panose="02000000000000000000" pitchFamily="2" charset="0"/>
                <a:ea typeface="Roboto" panose="02000000000000000000" pitchFamily="2" charset="0"/>
                <a:cs typeface="Roboto" panose="02000000000000000000" pitchFamily="2" charset="0"/>
              </a:rPr>
              <a:t>Knowing the requirements the City of Kenmore must meet, where do you see opportunities to provide a greater variety of housing types for community members? </a:t>
            </a:r>
          </a:p>
          <a:p>
            <a:pPr marL="457200" marR="0" indent="-457200" algn="l">
              <a:lnSpc>
                <a:spcPct val="107000"/>
              </a:lnSpc>
              <a:spcAft>
                <a:spcPts val="800"/>
              </a:spcAft>
              <a:buFont typeface="+mj-lt"/>
              <a:buAutoNum type="arabicPeriod"/>
            </a:pPr>
            <a:r>
              <a:rPr lang="en-US" sz="2200" dirty="0">
                <a:latin typeface="Roboto" panose="02000000000000000000" pitchFamily="2" charset="0"/>
                <a:ea typeface="Roboto" panose="02000000000000000000" pitchFamily="2" charset="0"/>
                <a:cs typeface="Roboto" panose="02000000000000000000" pitchFamily="2" charset="0"/>
              </a:rPr>
              <a:t>What do you see as potential challenges to providing additional opportunities for STEP housing in the City of Kenmore. </a:t>
            </a:r>
          </a:p>
          <a:p>
            <a:pPr marL="457200" marR="0" indent="-457200" algn="l">
              <a:lnSpc>
                <a:spcPct val="107000"/>
              </a:lnSpc>
              <a:spcAft>
                <a:spcPts val="800"/>
              </a:spcAft>
              <a:buFont typeface="+mj-lt"/>
              <a:buAutoNum type="arabicPeriod"/>
            </a:pPr>
            <a:r>
              <a:rPr lang="en-US" sz="2200" dirty="0">
                <a:latin typeface="Roboto" panose="02000000000000000000" pitchFamily="2" charset="0"/>
                <a:ea typeface="Roboto" panose="02000000000000000000" pitchFamily="2" charset="0"/>
                <a:cs typeface="Roboto" panose="02000000000000000000" pitchFamily="2" charset="0"/>
              </a:rPr>
              <a:t>Knowing the direction provided by the City Council for this committee, where do you see the greatest opportunity to have a positive impact on this process?</a:t>
            </a:r>
          </a:p>
          <a:p>
            <a:pPr marL="457200" marR="0" indent="-457200" algn="l">
              <a:lnSpc>
                <a:spcPct val="107000"/>
              </a:lnSpc>
              <a:spcAft>
                <a:spcPts val="800"/>
              </a:spcAft>
              <a:buFont typeface="+mj-lt"/>
              <a:buAutoNum type="arabicPeriod"/>
            </a:pPr>
            <a:r>
              <a:rPr lang="en-US" sz="2200" dirty="0">
                <a:latin typeface="Roboto" panose="02000000000000000000" pitchFamily="2" charset="0"/>
                <a:ea typeface="Roboto" panose="02000000000000000000" pitchFamily="2" charset="0"/>
                <a:cs typeface="Roboto" panose="02000000000000000000" pitchFamily="2" charset="0"/>
              </a:rPr>
              <a:t>What further information would be useful for staff and facilitators to provide at the following meeting?</a:t>
            </a:r>
            <a:endParaRPr lang="en-US" sz="2200" dirty="0">
              <a:effectLst/>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D2785FC5-44B0-2875-5801-65819000432D}"/>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19</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B80EE492-5214-B854-2611-A219B016A643}"/>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B1B3718E-138B-2E0D-C766-0512E0F75C88}"/>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EBB6B9B-8C78-F765-F085-E09A0693A9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3738332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Meeting Agenda</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p:cNvSpPr>
            <a:spLocks noGrp="1"/>
          </p:cNvSpPr>
          <p:nvPr>
            <p:ph type="subTitle" idx="1"/>
          </p:nvPr>
        </p:nvSpPr>
        <p:spPr>
          <a:xfrm>
            <a:off x="394649" y="1718931"/>
            <a:ext cx="6309593" cy="3529122"/>
          </a:xfrm>
        </p:spPr>
        <p:txBody>
          <a:bodyPr>
            <a:noAutofit/>
          </a:bodyPr>
          <a:lstStyle/>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Committee Introductions</a:t>
            </a: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STEP Committee Overview</a:t>
            </a: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STEP Housing Framework</a:t>
            </a: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Discussion and Next Steps</a:t>
            </a:r>
          </a:p>
        </p:txBody>
      </p:sp>
      <p:sp>
        <p:nvSpPr>
          <p:cNvPr id="12" name="Slide Number Placeholder 11"/>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2</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8EF8ACC-D5F9-412B-4FC8-97838B7073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1094392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D1AD6-B62C-4BB9-13D6-F0317B575E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52917C-FEE2-8374-8AFE-CE2BCD3A9E48}"/>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Next Steps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84B30963-4D31-7169-7C96-3696D18355A3}"/>
              </a:ext>
            </a:extLst>
          </p:cNvPr>
          <p:cNvSpPr>
            <a:spLocks noGrp="1"/>
          </p:cNvSpPr>
          <p:nvPr>
            <p:ph type="subTitle" idx="1"/>
          </p:nvPr>
        </p:nvSpPr>
        <p:spPr>
          <a:xfrm>
            <a:off x="394649" y="1718931"/>
            <a:ext cx="10168356" cy="3529122"/>
          </a:xfrm>
        </p:spPr>
        <p:txBody>
          <a:bodyPr>
            <a:noAutofit/>
          </a:bodyPr>
          <a:lstStyle/>
          <a:p>
            <a:pPr marL="342900" marR="0" indent="-342900" algn="l">
              <a:lnSpc>
                <a:spcPct val="107000"/>
              </a:lnSpc>
              <a:spcAft>
                <a:spcPts val="800"/>
              </a:spcAft>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The STEP Committee will continue to meet monthly</a:t>
            </a:r>
          </a:p>
          <a:p>
            <a:pPr marL="342900" marR="0" indent="-342900" algn="l">
              <a:lnSpc>
                <a:spcPct val="107000"/>
              </a:lnSpc>
              <a:spcAft>
                <a:spcPts val="800"/>
              </a:spcAft>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Any required meeting materials will be distributed one week prior to meeting for review by Committee members. </a:t>
            </a:r>
            <a:endParaRPr lang="en-US" dirty="0">
              <a:effectLst/>
              <a:latin typeface="Roboto" panose="02000000000000000000" pitchFamily="2" charset="0"/>
              <a:ea typeface="Roboto" panose="02000000000000000000" pitchFamily="2" charset="0"/>
              <a:cs typeface="Roboto" panose="02000000000000000000" pitchFamily="2" charset="0"/>
            </a:endParaRPr>
          </a:p>
          <a:p>
            <a:pPr marL="342900" marR="0" indent="-342900" algn="l">
              <a:lnSpc>
                <a:spcPct val="107000"/>
              </a:lnSpc>
              <a:spcAft>
                <a:spcPts val="800"/>
              </a:spcAft>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Next Meeting – May 2025 – Date and Time TBD</a:t>
            </a:r>
            <a:endParaRPr lang="en-US" dirty="0">
              <a:effectLst/>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A73F79A9-2461-6187-7081-95DE159F45EC}"/>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20</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64FEB663-3231-80FC-856B-AB4B0322F89D}"/>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FFA31C8A-20C6-63FB-199C-021E78EC0FB5}"/>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F64C8D47-3CB7-57CC-7CBE-4619923EED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1101370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EF4FA-BF7B-20A1-3638-BBB93C480B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ADEF3B-23F2-DB70-9CF0-8F38D85D06AF}"/>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Committee Resources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79B8F353-5315-EADC-2A58-B9F66CB45F65}"/>
              </a:ext>
            </a:extLst>
          </p:cNvPr>
          <p:cNvSpPr>
            <a:spLocks noGrp="1"/>
          </p:cNvSpPr>
          <p:nvPr>
            <p:ph type="subTitle" idx="1"/>
          </p:nvPr>
        </p:nvSpPr>
        <p:spPr>
          <a:xfrm>
            <a:off x="394649" y="1718931"/>
            <a:ext cx="10168356" cy="3529122"/>
          </a:xfrm>
        </p:spPr>
        <p:txBody>
          <a:bodyPr>
            <a:noAutofit/>
          </a:bodyPr>
          <a:lstStyle/>
          <a:p>
            <a:pPr marL="342900" marR="0" indent="-342900" algn="l">
              <a:lnSpc>
                <a:spcPct val="107000"/>
              </a:lnSpc>
              <a:spcAft>
                <a:spcPts val="800"/>
              </a:spcAft>
              <a:buFont typeface="Arial" panose="020B0604020202020204" pitchFamily="34" charset="0"/>
              <a:buChar char="•"/>
            </a:pPr>
            <a:r>
              <a:rPr lang="en-US" b="0" dirty="0">
                <a:solidFill>
                  <a:srgbClr val="0E1E37"/>
                </a:solidFill>
                <a:effectLst/>
                <a:latin typeface="Roboto" panose="02000000000000000000" pitchFamily="2" charset="0"/>
                <a:ea typeface="Roboto" panose="02000000000000000000" pitchFamily="2" charset="0"/>
                <a:cs typeface="Roboto" panose="02000000000000000000" pitchFamily="2" charset="0"/>
              </a:rPr>
              <a:t>Project Website: </a:t>
            </a:r>
            <a:r>
              <a:rPr lang="en-US" u="sng"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hlinkClick r:id="rId2">
                  <a:extLst>
                    <a:ext uri="{A12FA001-AC4F-418D-AE19-62706E023703}">
                      <ahyp:hlinkClr xmlns:ahyp="http://schemas.microsoft.com/office/drawing/2018/hyperlinkcolor" val="tx"/>
                    </a:ext>
                  </a:extLst>
                </a:hlinkClick>
              </a:rPr>
              <a:t>STEP Housing | City of Kenmore Washington</a:t>
            </a:r>
            <a:endParaRPr lang="en-US"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endParaRPr>
          </a:p>
          <a:p>
            <a:pPr marL="342900" marR="0" indent="-342900" algn="l">
              <a:lnSpc>
                <a:spcPct val="107000"/>
              </a:lnSpc>
              <a:spcAft>
                <a:spcPts val="800"/>
              </a:spcAft>
              <a:buFont typeface="Arial" panose="020B0604020202020204" pitchFamily="34" charset="0"/>
              <a:buChar char="•"/>
            </a:pPr>
            <a:r>
              <a:rPr lang="en-US" dirty="0">
                <a:solidFill>
                  <a:srgbClr val="0E1E37"/>
                </a:solidFill>
                <a:effectLst/>
                <a:latin typeface="Roboto" panose="02000000000000000000" pitchFamily="2" charset="0"/>
                <a:ea typeface="Roboto" panose="02000000000000000000" pitchFamily="2" charset="0"/>
                <a:cs typeface="Roboto" panose="02000000000000000000" pitchFamily="2" charset="0"/>
              </a:rPr>
              <a:t>HB 1220: </a:t>
            </a:r>
            <a:r>
              <a:rPr lang="en-US" u="sng"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hlinkClick r:id="rId3">
                  <a:extLst>
                    <a:ext uri="{A12FA001-AC4F-418D-AE19-62706E023703}">
                      <ahyp:hlinkClr xmlns:ahyp="http://schemas.microsoft.com/office/drawing/2018/hyperlinkcolor" val="tx"/>
                    </a:ext>
                  </a:extLst>
                </a:hlinkClick>
              </a:rPr>
              <a:t>Engrossed Second Substitute House Bill 1220</a:t>
            </a:r>
            <a:endParaRPr lang="en-US"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endParaRPr>
          </a:p>
          <a:p>
            <a:pPr marL="342900" marR="0" indent="-342900" algn="l">
              <a:lnSpc>
                <a:spcPct val="107000"/>
              </a:lnSpc>
              <a:spcAft>
                <a:spcPts val="800"/>
              </a:spcAft>
              <a:buFont typeface="Arial" panose="020B0604020202020204" pitchFamily="34" charset="0"/>
              <a:buChar char="•"/>
            </a:pPr>
            <a:r>
              <a:rPr lang="en-US" dirty="0">
                <a:solidFill>
                  <a:srgbClr val="0E1E37"/>
                </a:solidFill>
                <a:effectLst/>
                <a:latin typeface="Roboto" panose="02000000000000000000" pitchFamily="2" charset="0"/>
                <a:ea typeface="Roboto" panose="02000000000000000000" pitchFamily="2" charset="0"/>
                <a:cs typeface="Roboto" panose="02000000000000000000" pitchFamily="2" charset="0"/>
              </a:rPr>
              <a:t>Department of Commerce User Guide: </a:t>
            </a:r>
            <a:r>
              <a:rPr lang="en-US" u="sng"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hlinkClick r:id="rId4">
                  <a:extLst>
                    <a:ext uri="{A12FA001-AC4F-418D-AE19-62706E023703}">
                      <ahyp:hlinkClr xmlns:ahyp="http://schemas.microsoft.com/office/drawing/2018/hyperlinkcolor" val="tx"/>
                    </a:ext>
                  </a:extLst>
                </a:hlinkClick>
              </a:rPr>
              <a:t>STEP Housing User Guide</a:t>
            </a:r>
            <a:endParaRPr lang="en-US" u="sng"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endParaRPr>
          </a:p>
          <a:p>
            <a:pPr marL="342900" marR="0" indent="-342900" algn="l">
              <a:lnSpc>
                <a:spcPct val="107000"/>
              </a:lnSpc>
              <a:spcAft>
                <a:spcPts val="800"/>
              </a:spcAft>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Department of Commerce STEP Fact Sheet: </a:t>
            </a:r>
            <a:r>
              <a:rPr lang="en-US" dirty="0">
                <a:solidFill>
                  <a:schemeClr val="tx2">
                    <a:lumMod val="60000"/>
                    <a:lumOff val="40000"/>
                  </a:schemeClr>
                </a:solidFill>
                <a:latin typeface="Roboto" panose="02000000000000000000" pitchFamily="2" charset="0"/>
                <a:ea typeface="Roboto" panose="02000000000000000000" pitchFamily="2" charset="0"/>
                <a:cs typeface="Roboto" panose="02000000000000000000" pitchFamily="2" charset="0"/>
                <a:hlinkClick r:id="rId5">
                  <a:extLst>
                    <a:ext uri="{A12FA001-AC4F-418D-AE19-62706E023703}">
                      <ahyp:hlinkClr xmlns:ahyp="http://schemas.microsoft.com/office/drawing/2018/hyperlinkcolor" val="tx"/>
                    </a:ext>
                  </a:extLst>
                </a:hlinkClick>
              </a:rPr>
              <a:t>STEP 101 Fact Sheet</a:t>
            </a:r>
            <a:endParaRPr lang="en-US"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006ECA6F-24F7-667F-0728-036962B3AD38}"/>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21</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A1C8CF34-46B7-204C-AAF0-7D7B9BDA90B8}"/>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13F7C851-DBF2-C654-CBFA-BD58CE44F274}"/>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CB28936-51B5-62FF-DEE8-1A744559A3B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3003373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AC56C-0601-5BC6-19EC-FBFE0C6ACA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15F29D-91BF-0E3B-133F-1CDA1229757A}"/>
              </a:ext>
            </a:extLst>
          </p:cNvPr>
          <p:cNvSpPr>
            <a:spLocks noGrp="1"/>
          </p:cNvSpPr>
          <p:nvPr>
            <p:ph type="title"/>
          </p:nvPr>
        </p:nvSpPr>
        <p:spPr/>
        <p:txBody>
          <a:bodyPr/>
          <a:lstStyle/>
          <a:p>
            <a:r>
              <a:rPr lang="en-US" b="1" dirty="0"/>
              <a:t>STEP Committee Introductions</a:t>
            </a:r>
          </a:p>
        </p:txBody>
      </p:sp>
      <p:sp>
        <p:nvSpPr>
          <p:cNvPr id="3" name="Text Placeholder 2">
            <a:extLst>
              <a:ext uri="{FF2B5EF4-FFF2-40B4-BE49-F238E27FC236}">
                <a16:creationId xmlns:a16="http://schemas.microsoft.com/office/drawing/2014/main" id="{EA5E74B7-EA68-5D75-2BEE-9B3E2D16E8E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220F349-A74A-7AC6-A395-A549F162B710}"/>
              </a:ext>
            </a:extLst>
          </p:cNvPr>
          <p:cNvSpPr>
            <a:spLocks noGrp="1"/>
          </p:cNvSpPr>
          <p:nvPr>
            <p:ph type="sldNum" sz="quarter" idx="12"/>
          </p:nvPr>
        </p:nvSpPr>
        <p:spPr/>
        <p:txBody>
          <a:bodyPr/>
          <a:lstStyle/>
          <a:p>
            <a:fld id="{F87AA4F1-D551-48EB-A985-C15CB145C9AE}" type="slidenum">
              <a:rPr lang="en-US" smtClean="0"/>
              <a:t>3</a:t>
            </a:fld>
            <a:endParaRPr lang="en-US"/>
          </a:p>
        </p:txBody>
      </p:sp>
      <p:sp>
        <p:nvSpPr>
          <p:cNvPr id="5" name="Rectangle 4">
            <a:extLst>
              <a:ext uri="{FF2B5EF4-FFF2-40B4-BE49-F238E27FC236}">
                <a16:creationId xmlns:a16="http://schemas.microsoft.com/office/drawing/2014/main" id="{B108841D-01DF-E1BB-E8AE-AE87F4E806A4}"/>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6" name="Straight Connector 5">
            <a:extLst>
              <a:ext uri="{FF2B5EF4-FFF2-40B4-BE49-F238E27FC236}">
                <a16:creationId xmlns:a16="http://schemas.microsoft.com/office/drawing/2014/main" id="{5796ABF0-C024-1544-7603-DF80CF2674A5}"/>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FCABD65-DF96-A553-2D04-FCD9281806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2524893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9DD48-4E3C-7370-6907-28E892E7B1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DF88F9-1978-7083-3433-AB7C0CF288D2}"/>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Committee Members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2AC566DA-06DE-9123-5CD7-9FF0BFA0A6EE}"/>
              </a:ext>
            </a:extLst>
          </p:cNvPr>
          <p:cNvSpPr>
            <a:spLocks noGrp="1"/>
          </p:cNvSpPr>
          <p:nvPr>
            <p:ph type="subTitle" idx="1"/>
          </p:nvPr>
        </p:nvSpPr>
        <p:spPr>
          <a:xfrm>
            <a:off x="394649" y="1718930"/>
            <a:ext cx="10168356" cy="4105499"/>
          </a:xfrm>
        </p:spPr>
        <p:txBody>
          <a:bodyPr numCol="2">
            <a:noAutofit/>
          </a:bodyPr>
          <a:lstStyle/>
          <a:p>
            <a:pPr marR="0" algn="l">
              <a:lnSpc>
                <a:spcPct val="107000"/>
              </a:lnSpc>
              <a:spcAft>
                <a:spcPts val="800"/>
              </a:spcAft>
            </a:pPr>
            <a:r>
              <a:rPr lang="en-US" sz="1800" b="1" dirty="0">
                <a:solidFill>
                  <a:srgbClr val="0E1E37"/>
                </a:solidFill>
                <a:effectLst/>
                <a:latin typeface="Roboto" panose="02000000000000000000" pitchFamily="2" charset="0"/>
                <a:ea typeface="Roboto" panose="02000000000000000000" pitchFamily="2" charset="0"/>
                <a:cs typeface="Roboto" panose="02000000000000000000" pitchFamily="2" charset="0"/>
              </a:rPr>
              <a:t>Committee Members</a:t>
            </a:r>
          </a:p>
          <a:p>
            <a:pPr marL="285750" marR="0" indent="-285750" algn="l">
              <a:lnSpc>
                <a:spcPct val="107000"/>
              </a:lnSpc>
              <a:spcAft>
                <a:spcPts val="800"/>
              </a:spcAft>
              <a:buFont typeface="Arial" panose="020B0604020202020204" pitchFamily="34" charset="0"/>
              <a:buChar char="•"/>
            </a:pP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Maddie Hayden (Committee Member)</a:t>
            </a:r>
            <a:endPar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endParaRPr>
          </a:p>
          <a:p>
            <a:pPr marL="285750" marR="0" indent="-285750" algn="l">
              <a:lnSpc>
                <a:spcPct val="107000"/>
              </a:lnSpc>
              <a:spcAft>
                <a:spcPts val="800"/>
              </a:spcAft>
              <a:buFont typeface="Arial" panose="020B0604020202020204" pitchFamily="34" charset="0"/>
              <a:buChar char="•"/>
            </a:pP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Josh </a:t>
            </a:r>
            <a:r>
              <a:rPr lang="en-US" sz="1800" b="0" dirty="0" err="1">
                <a:solidFill>
                  <a:srgbClr val="0E1E37"/>
                </a:solidFill>
                <a:effectLst/>
                <a:latin typeface="Roboto" panose="02000000000000000000" pitchFamily="2" charset="0"/>
                <a:ea typeface="Roboto" panose="02000000000000000000" pitchFamily="2" charset="0"/>
                <a:cs typeface="Roboto" panose="02000000000000000000" pitchFamily="2" charset="0"/>
              </a:rPr>
              <a:t>Kurcinka</a:t>
            </a: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 (Committee Member)</a:t>
            </a:r>
            <a:endPar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endParaRPr>
          </a:p>
          <a:p>
            <a:pPr marL="285750" marR="0" indent="-285750" algn="l">
              <a:lnSpc>
                <a:spcPct val="107000"/>
              </a:lnSpc>
              <a:spcAft>
                <a:spcPts val="800"/>
              </a:spcAft>
              <a:buFont typeface="Arial" panose="020B0604020202020204" pitchFamily="34" charset="0"/>
              <a:buChar char="•"/>
            </a:pP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Timothy Marchello (Committee Member)</a:t>
            </a:r>
            <a:endPar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endParaRPr>
          </a:p>
          <a:p>
            <a:pPr marL="285750" marR="0" indent="-285750" algn="l">
              <a:lnSpc>
                <a:spcPct val="107000"/>
              </a:lnSpc>
              <a:spcAft>
                <a:spcPts val="800"/>
              </a:spcAft>
              <a:buFont typeface="Arial" panose="020B0604020202020204" pitchFamily="34" charset="0"/>
              <a:buChar char="•"/>
            </a:pP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Corina Pfeil (Committee Member)</a:t>
            </a:r>
            <a:endPar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endParaRPr>
          </a:p>
          <a:p>
            <a:pPr marL="285750" marR="0" indent="-285750" algn="l">
              <a:lnSpc>
                <a:spcPct val="107000"/>
              </a:lnSpc>
              <a:spcAft>
                <a:spcPts val="800"/>
              </a:spcAft>
              <a:buFont typeface="Arial" panose="020B0604020202020204" pitchFamily="34" charset="0"/>
              <a:buChar char="•"/>
            </a:pP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Juliana Pooley (Committee Member)</a:t>
            </a:r>
            <a:endPar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endParaRPr>
          </a:p>
          <a:p>
            <a:pPr marL="285750" marR="0" indent="-285750" algn="l">
              <a:lnSpc>
                <a:spcPct val="107000"/>
              </a:lnSpc>
              <a:spcAft>
                <a:spcPts val="800"/>
              </a:spcAft>
              <a:buFont typeface="Arial" panose="020B0604020202020204" pitchFamily="34" charset="0"/>
              <a:buChar char="•"/>
            </a:pP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Caitlin Sullivan (Committee Member)</a:t>
            </a:r>
            <a:endPar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endParaRPr>
          </a:p>
          <a:p>
            <a:pPr marL="285750" marR="0" indent="-285750" algn="l">
              <a:lnSpc>
                <a:spcPct val="107000"/>
              </a:lnSpc>
              <a:spcAft>
                <a:spcPts val="800"/>
              </a:spcAft>
              <a:buFont typeface="Arial" panose="020B0604020202020204" pitchFamily="34" charset="0"/>
              <a:buChar char="•"/>
            </a:pPr>
            <a:r>
              <a:rPr lang="en-US" sz="1800" b="0" dirty="0">
                <a:solidFill>
                  <a:srgbClr val="0E1E37"/>
                </a:solidFill>
                <a:effectLst/>
                <a:latin typeface="Roboto" panose="02000000000000000000" pitchFamily="2" charset="0"/>
                <a:ea typeface="Roboto" panose="02000000000000000000" pitchFamily="2" charset="0"/>
                <a:cs typeface="Roboto" panose="02000000000000000000" pitchFamily="2" charset="0"/>
              </a:rPr>
              <a:t>Jessica Williams (Committee Member)</a:t>
            </a:r>
          </a:p>
          <a:p>
            <a:pPr marR="0" algn="l">
              <a:lnSpc>
                <a:spcPct val="107000"/>
              </a:lnSpc>
              <a:spcAft>
                <a:spcPts val="800"/>
              </a:spcAft>
            </a:pPr>
            <a:r>
              <a:rPr lang="en-US" sz="1800" b="1" dirty="0">
                <a:solidFill>
                  <a:srgbClr val="0E1E37"/>
                </a:solidFill>
                <a:effectLst/>
                <a:latin typeface="Roboto" panose="02000000000000000000" pitchFamily="2" charset="0"/>
                <a:ea typeface="Roboto" panose="02000000000000000000" pitchFamily="2" charset="0"/>
                <a:cs typeface="Roboto" panose="02000000000000000000" pitchFamily="2" charset="0"/>
              </a:rPr>
              <a:t>Staff Facilitators</a:t>
            </a:r>
          </a:p>
          <a:p>
            <a:pPr marL="285750" marR="0" indent="-285750" algn="l">
              <a:lnSpc>
                <a:spcPct val="107000"/>
              </a:lnSpc>
              <a:spcAft>
                <a:spcPts val="800"/>
              </a:spcAft>
              <a:buFont typeface="Arial" panose="020B0604020202020204" pitchFamily="34" charset="0"/>
              <a:buChar char="•"/>
            </a:pPr>
            <a:r>
              <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rPr>
              <a:t>Debbie Bent (City of Kenmore)</a:t>
            </a:r>
          </a:p>
          <a:p>
            <a:pPr marL="285750" marR="0" indent="-285750" algn="l">
              <a:lnSpc>
                <a:spcPct val="107000"/>
              </a:lnSpc>
              <a:spcAft>
                <a:spcPts val="800"/>
              </a:spcAft>
              <a:buFont typeface="Arial" panose="020B0604020202020204" pitchFamily="34" charset="0"/>
              <a:buChar char="•"/>
            </a:pPr>
            <a:r>
              <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rPr>
              <a:t>Clay White (Kiml</a:t>
            </a:r>
            <a:r>
              <a:rPr lang="en-US" sz="1800" dirty="0">
                <a:solidFill>
                  <a:srgbClr val="0E1E37"/>
                </a:solidFill>
                <a:latin typeface="Roboto" panose="02000000000000000000" pitchFamily="2" charset="0"/>
                <a:ea typeface="Roboto" panose="02000000000000000000" pitchFamily="2" charset="0"/>
                <a:cs typeface="Roboto" panose="02000000000000000000" pitchFamily="2" charset="0"/>
              </a:rPr>
              <a:t>ey-Horn)</a:t>
            </a:r>
          </a:p>
          <a:p>
            <a:pPr marL="285750" marR="0" indent="-285750" algn="l">
              <a:lnSpc>
                <a:spcPct val="107000"/>
              </a:lnSpc>
              <a:spcAft>
                <a:spcPts val="800"/>
              </a:spcAft>
              <a:buFont typeface="Arial" panose="020B0604020202020204" pitchFamily="34" charset="0"/>
              <a:buChar char="•"/>
            </a:pPr>
            <a:r>
              <a:rPr lang="en-US" sz="1800" dirty="0">
                <a:solidFill>
                  <a:srgbClr val="0E1E37"/>
                </a:solidFill>
                <a:latin typeface="Roboto" panose="02000000000000000000" pitchFamily="2" charset="0"/>
                <a:ea typeface="Roboto" panose="02000000000000000000" pitchFamily="2" charset="0"/>
                <a:cs typeface="Roboto" panose="02000000000000000000" pitchFamily="2" charset="0"/>
              </a:rPr>
              <a:t>Nick Chen (Kimley-Horn)</a:t>
            </a:r>
            <a:endParaRPr lang="en-US" sz="1800" dirty="0">
              <a:solidFill>
                <a:srgbClr val="0E1E37"/>
              </a:solidFill>
              <a:effectLst/>
              <a:latin typeface="Roboto" panose="02000000000000000000" pitchFamily="2" charset="0"/>
              <a:ea typeface="Roboto" panose="02000000000000000000" pitchFamily="2" charset="0"/>
              <a:cs typeface="Roboto" panose="02000000000000000000" pitchFamily="2" charset="0"/>
            </a:endParaRPr>
          </a:p>
          <a:p>
            <a:pPr marL="342900" marR="0" indent="-342900" algn="l">
              <a:lnSpc>
                <a:spcPct val="107000"/>
              </a:lnSpc>
              <a:spcAft>
                <a:spcPts val="800"/>
              </a:spcAft>
              <a:buFont typeface="Arial" panose="020B0604020202020204" pitchFamily="34" charset="0"/>
              <a:buChar char="•"/>
            </a:pPr>
            <a:endParaRPr lang="en-US" dirty="0">
              <a:solidFill>
                <a:schemeClr val="tx2">
                  <a:lumMod val="60000"/>
                  <a:lumOff val="40000"/>
                </a:schemeClr>
              </a:solidFill>
              <a:effectLst/>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B7F8A082-8D52-4008-8C3A-55AF06BFF898}"/>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4</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A1A3CD23-E23A-56B0-3491-F7F5BD1A8486}"/>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A55DA1B2-2852-1CD0-A767-FBFF90896222}"/>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5F219A14-748A-472C-FE53-B873B19BF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3163246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41C6C-F726-9E60-2351-34C9F3BED0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39B673-1F3F-B090-FD43-2EEC93B43E34}"/>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Committee Expectations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97CACF81-47F0-7D01-16C7-A203D84DDEED}"/>
              </a:ext>
            </a:extLst>
          </p:cNvPr>
          <p:cNvSpPr>
            <a:spLocks noGrp="1"/>
          </p:cNvSpPr>
          <p:nvPr>
            <p:ph type="subTitle" idx="1"/>
          </p:nvPr>
        </p:nvSpPr>
        <p:spPr>
          <a:xfrm>
            <a:off x="394649" y="1718931"/>
            <a:ext cx="8139751" cy="4371462"/>
          </a:xfrm>
        </p:spPr>
        <p:txBody>
          <a:bodyPr>
            <a:noAutofit/>
          </a:bodyPr>
          <a:lstStyle/>
          <a:p>
            <a:pPr marL="342900" marR="0" lvl="0" indent="-342900" algn="l">
              <a:lnSpc>
                <a:spcPct val="100000"/>
              </a:lnSpc>
              <a:buFont typeface="Symbol" panose="05050102010706020507" pitchFamily="18" charset="2"/>
              <a:buChar char=""/>
            </a:pPr>
            <a:r>
              <a:rPr lang="en-US" sz="1800" dirty="0">
                <a:effectLst/>
                <a:latin typeface="Roboto" panose="02000000000000000000" pitchFamily="2" charset="0"/>
                <a:ea typeface="Calibri" panose="020F0502020204030204" pitchFamily="34" charset="0"/>
                <a:cs typeface="Times New Roman" panose="02020603050405020304" pitchFamily="18" charset="0"/>
              </a:rPr>
              <a:t>Come prepared for meetings.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a:lnSpc>
                <a:spcPct val="100000"/>
              </a:lnSpc>
              <a:buFont typeface="Symbol" panose="05050102010706020507" pitchFamily="18" charset="2"/>
              <a:buChar char=""/>
            </a:pPr>
            <a:r>
              <a:rPr lang="en-US" sz="1800" dirty="0">
                <a:effectLst/>
                <a:latin typeface="Roboto" panose="02000000000000000000" pitchFamily="2" charset="0"/>
                <a:ea typeface="Calibri" panose="020F0502020204030204" pitchFamily="34" charset="0"/>
                <a:cs typeface="Times New Roman" panose="02020603050405020304" pitchFamily="18" charset="0"/>
              </a:rPr>
              <a:t>Listen with an open mind.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a:lnSpc>
                <a:spcPct val="100000"/>
              </a:lnSpc>
              <a:buFont typeface="Symbol" panose="05050102010706020507" pitchFamily="18" charset="2"/>
              <a:buChar char=""/>
            </a:pPr>
            <a:r>
              <a:rPr lang="en-US" sz="1800" dirty="0">
                <a:effectLst/>
                <a:latin typeface="Roboto" panose="02000000000000000000" pitchFamily="2" charset="0"/>
                <a:ea typeface="Calibri" panose="020F0502020204030204" pitchFamily="34" charset="0"/>
                <a:cs typeface="Times New Roman" panose="02020603050405020304" pitchFamily="18" charset="0"/>
              </a:rPr>
              <a:t>Ask questions to facilitate improved understanding of the issues and options.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a:lnSpc>
                <a:spcPct val="100000"/>
              </a:lnSpc>
              <a:buFont typeface="Symbol" panose="05050102010706020507" pitchFamily="18" charset="2"/>
              <a:buChar char=""/>
            </a:pPr>
            <a:r>
              <a:rPr lang="en-US" sz="1800" dirty="0">
                <a:effectLst/>
                <a:latin typeface="Roboto" panose="02000000000000000000" pitchFamily="2" charset="0"/>
                <a:ea typeface="Calibri" panose="020F0502020204030204" pitchFamily="34" charset="0"/>
                <a:cs typeface="Times New Roman" panose="02020603050405020304" pitchFamily="18" charset="0"/>
              </a:rPr>
              <a:t>Work together with other committee members to develop an advisory report of recommendations to the City Council in the time available.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a:lnSpc>
                <a:spcPct val="100000"/>
              </a:lnSpc>
              <a:buFont typeface="Symbol" panose="05050102010706020507" pitchFamily="18" charset="2"/>
              <a:buChar char=""/>
            </a:pPr>
            <a:r>
              <a:rPr lang="en-US" sz="1800" dirty="0">
                <a:effectLst/>
                <a:latin typeface="Roboto" panose="02000000000000000000" pitchFamily="2" charset="0"/>
                <a:ea typeface="Calibri" panose="020F0502020204030204" pitchFamily="34" charset="0"/>
                <a:cs typeface="Times New Roman" panose="02020603050405020304" pitchFamily="18" charset="0"/>
              </a:rPr>
              <a:t>Maintain focus on the Kenmore community at large in this work.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a:lnSpc>
                <a:spcPct val="100000"/>
              </a:lnSpc>
              <a:buFont typeface="Symbol" panose="05050102010706020507" pitchFamily="18" charset="2"/>
              <a:buChar char=""/>
            </a:pPr>
            <a:r>
              <a:rPr lang="en-US" sz="1800" dirty="0">
                <a:effectLst/>
                <a:latin typeface="Roboto" panose="02000000000000000000" pitchFamily="2" charset="0"/>
                <a:ea typeface="Calibri" panose="020F0502020204030204" pitchFamily="34" charset="0"/>
                <a:cs typeface="Times New Roman" panose="02020603050405020304" pitchFamily="18" charset="0"/>
              </a:rPr>
              <a:t>There will be no alternates appointed for this committee so if a member cannot attend a meeting, they should either ask another member to present their view at that meeting or submit written comments in advance.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indent="-342900" algn="l">
              <a:lnSpc>
                <a:spcPct val="107000"/>
              </a:lnSpc>
              <a:spcAft>
                <a:spcPts val="800"/>
              </a:spcAft>
              <a:buFont typeface="Arial" panose="020B0604020202020204" pitchFamily="34" charset="0"/>
              <a:buChar char="•"/>
            </a:pPr>
            <a:endParaRPr lang="en-US" dirty="0">
              <a:effectLst/>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67C0354C-0979-AD58-96E9-DFD152C1FEE5}"/>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5</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F33EBDEE-E6CE-41EF-7F04-2F6B69805252}"/>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CFA8B4EB-90B5-160B-4A7F-7A33DFF58677}"/>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C8C5C3DB-5FA7-6DC9-074B-7FC7D4D5F1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4261138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76048-6647-088C-1547-CF9A9E25C2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59462B-BBDC-C54F-1DA3-37CEDF23E430}"/>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Committee Expectations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69B5600B-1E49-E13A-4099-12E3BB30B3FC}"/>
              </a:ext>
            </a:extLst>
          </p:cNvPr>
          <p:cNvSpPr>
            <a:spLocks noGrp="1"/>
          </p:cNvSpPr>
          <p:nvPr>
            <p:ph type="subTitle" idx="1"/>
          </p:nvPr>
        </p:nvSpPr>
        <p:spPr>
          <a:xfrm>
            <a:off x="394649" y="1718931"/>
            <a:ext cx="10839408" cy="4371462"/>
          </a:xfrm>
        </p:spPr>
        <p:txBody>
          <a:bodyPr>
            <a:noAutofit/>
          </a:bodyPr>
          <a:lstStyle/>
          <a:p>
            <a:pPr marL="342900" marR="0" lvl="0" indent="-342900" algn="l">
              <a:lnSpc>
                <a:spcPct val="100000"/>
              </a:lnSpc>
              <a:buFont typeface="Symbol" panose="05050102010706020507" pitchFamily="18" charset="2"/>
              <a:buChar char=""/>
            </a:pPr>
            <a:r>
              <a:rPr lang="en-US" dirty="0">
                <a:effectLst/>
                <a:latin typeface="Roboto" panose="02000000000000000000" pitchFamily="2" charset="0"/>
                <a:ea typeface="Times New Roman" panose="02020603050405020304" pitchFamily="18" charset="0"/>
                <a:cs typeface="Times New Roman" panose="02020603050405020304" pitchFamily="18" charset="0"/>
              </a:rPr>
              <a:t>Study and Understand the STEP Housing Topic</a:t>
            </a:r>
          </a:p>
          <a:p>
            <a:pPr marL="800100" lvl="1" indent="-342900" algn="l">
              <a:lnSpc>
                <a:spcPct val="100000"/>
              </a:lnSpc>
              <a:buFont typeface="Symbol" panose="05050102010706020507" pitchFamily="18" charset="2"/>
              <a:buChar char=""/>
            </a:pPr>
            <a:r>
              <a:rPr lang="en-US" dirty="0">
                <a:latin typeface="Roboto" panose="02000000000000000000" pitchFamily="2" charset="0"/>
                <a:ea typeface="Times New Roman" panose="02020603050405020304" pitchFamily="18" charset="0"/>
                <a:cs typeface="Times New Roman" panose="02020603050405020304" pitchFamily="18" charset="0"/>
              </a:rPr>
              <a:t>City staff will provide resources</a:t>
            </a:r>
          </a:p>
          <a:p>
            <a:pPr marL="800100" lvl="1" indent="-342900" algn="l">
              <a:lnSpc>
                <a:spcPct val="100000"/>
              </a:lnSpc>
              <a:buFont typeface="Symbol" panose="05050102010706020507" pitchFamily="18" charset="2"/>
              <a:buChar char=""/>
            </a:pPr>
            <a:r>
              <a:rPr lang="en-US" dirty="0">
                <a:effectLst/>
                <a:latin typeface="Roboto" panose="02000000000000000000" pitchFamily="2" charset="0"/>
                <a:ea typeface="Times New Roman" panose="02020603050405020304" pitchFamily="18" charset="0"/>
                <a:cs typeface="Times New Roman" panose="02020603050405020304" pitchFamily="18" charset="0"/>
              </a:rPr>
              <a:t>Provide opt</a:t>
            </a:r>
            <a:r>
              <a:rPr lang="en-US" dirty="0">
                <a:latin typeface="Roboto" panose="02000000000000000000" pitchFamily="2" charset="0"/>
                <a:ea typeface="Times New Roman" panose="02020603050405020304" pitchFamily="18" charset="0"/>
                <a:cs typeface="Times New Roman" panose="02020603050405020304" pitchFamily="18" charset="0"/>
              </a:rPr>
              <a:t>ions for potential code amendments</a:t>
            </a:r>
            <a:endParaRPr lang="en-US" dirty="0">
              <a:effectLst/>
              <a:latin typeface="Roboto" panose="02000000000000000000" pitchFamily="2" charset="0"/>
              <a:ea typeface="Times New Roman" panose="02020603050405020304" pitchFamily="18" charset="0"/>
              <a:cs typeface="Times New Roman" panose="02020603050405020304" pitchFamily="18" charset="0"/>
            </a:endParaRPr>
          </a:p>
          <a:p>
            <a:pPr marL="342900" marR="0" lvl="0" indent="-342900" algn="l">
              <a:lnSpc>
                <a:spcPct val="100000"/>
              </a:lnSpc>
              <a:buFont typeface="Symbol" panose="05050102010706020507" pitchFamily="18" charset="2"/>
              <a:buChar char=""/>
            </a:pPr>
            <a:r>
              <a:rPr lang="en-US" dirty="0">
                <a:effectLst/>
                <a:latin typeface="Roboto" panose="02000000000000000000" pitchFamily="2" charset="0"/>
                <a:ea typeface="Times New Roman" panose="02020603050405020304" pitchFamily="18" charset="0"/>
                <a:cs typeface="Times New Roman" panose="02020603050405020304" pitchFamily="18" charset="0"/>
              </a:rPr>
              <a:t>Advise on and Assist Community Engagement Process</a:t>
            </a:r>
          </a:p>
          <a:p>
            <a:pPr marL="800100" lvl="1" indent="-342900" algn="l">
              <a:lnSpc>
                <a:spcPct val="100000"/>
              </a:lnSpc>
              <a:buFont typeface="Symbol" panose="05050102010706020507" pitchFamily="18" charset="2"/>
              <a:buChar char=""/>
            </a:pPr>
            <a:r>
              <a:rPr lang="en-US" dirty="0">
                <a:latin typeface="Roboto" panose="02000000000000000000" pitchFamily="2" charset="0"/>
                <a:cs typeface="Times New Roman" panose="02020603050405020304" pitchFamily="18" charset="0"/>
              </a:rPr>
              <a:t>Committee members may assist with and attend any community engagement events, though at these events the Committee members are encouraged to listen and observe to allow others to be heard. </a:t>
            </a:r>
          </a:p>
          <a:p>
            <a:pPr marL="342900" marR="0" lvl="0" indent="-342900" algn="l">
              <a:lnSpc>
                <a:spcPct val="100000"/>
              </a:lnSpc>
              <a:buFont typeface="Symbol" panose="05050102010706020507" pitchFamily="18" charset="2"/>
              <a:buChar char=""/>
            </a:pPr>
            <a:r>
              <a:rPr lang="en-US" dirty="0">
                <a:effectLst/>
                <a:latin typeface="Roboto" panose="02000000000000000000" pitchFamily="2" charset="0"/>
                <a:ea typeface="Times New Roman" panose="02020603050405020304" pitchFamily="18" charset="0"/>
                <a:cs typeface="Times New Roman" panose="02020603050405020304" pitchFamily="18" charset="0"/>
              </a:rPr>
              <a:t>Create a Committee Advisory Report for Presentation to the City Council</a:t>
            </a:r>
            <a:endParaRPr lang="en-US" sz="3200" dirty="0">
              <a:effectLst/>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52127409-9AA7-B8BE-4E4B-6B4708589F11}"/>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6</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5C0407ED-9DF3-A377-65F0-BA420784A6A3}"/>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46BFDFA3-6160-556A-B30E-5B74218F1BD0}"/>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C0F4BFA-B8A9-FAFE-21D3-76DACA9F88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4271011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22D63-19D0-6E22-F5FA-6E11455BF16D}"/>
              </a:ext>
            </a:extLst>
          </p:cNvPr>
          <p:cNvSpPr>
            <a:spLocks noGrp="1"/>
          </p:cNvSpPr>
          <p:nvPr>
            <p:ph type="title"/>
          </p:nvPr>
        </p:nvSpPr>
        <p:spPr/>
        <p:txBody>
          <a:bodyPr/>
          <a:lstStyle/>
          <a:p>
            <a:r>
              <a:rPr lang="en-US" b="1" dirty="0"/>
              <a:t>STEP Committee Overview</a:t>
            </a:r>
          </a:p>
        </p:txBody>
      </p:sp>
      <p:sp>
        <p:nvSpPr>
          <p:cNvPr id="3" name="Text Placeholder 2">
            <a:extLst>
              <a:ext uri="{FF2B5EF4-FFF2-40B4-BE49-F238E27FC236}">
                <a16:creationId xmlns:a16="http://schemas.microsoft.com/office/drawing/2014/main" id="{3ACC7262-942F-9B65-E8B8-101E2306752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57680AB-FD3E-E5B7-BB5F-7F70185DF180}"/>
              </a:ext>
            </a:extLst>
          </p:cNvPr>
          <p:cNvSpPr>
            <a:spLocks noGrp="1"/>
          </p:cNvSpPr>
          <p:nvPr>
            <p:ph type="sldNum" sz="quarter" idx="12"/>
          </p:nvPr>
        </p:nvSpPr>
        <p:spPr/>
        <p:txBody>
          <a:bodyPr/>
          <a:lstStyle/>
          <a:p>
            <a:fld id="{F87AA4F1-D551-48EB-A985-C15CB145C9AE}" type="slidenum">
              <a:rPr lang="en-US" smtClean="0"/>
              <a:t>7</a:t>
            </a:fld>
            <a:endParaRPr lang="en-US"/>
          </a:p>
        </p:txBody>
      </p:sp>
      <p:sp>
        <p:nvSpPr>
          <p:cNvPr id="5" name="Rectangle 4">
            <a:extLst>
              <a:ext uri="{FF2B5EF4-FFF2-40B4-BE49-F238E27FC236}">
                <a16:creationId xmlns:a16="http://schemas.microsoft.com/office/drawing/2014/main" id="{E422350D-D082-62DB-80FB-0F63CF94AE57}"/>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6" name="Straight Connector 5">
            <a:extLst>
              <a:ext uri="{FF2B5EF4-FFF2-40B4-BE49-F238E27FC236}">
                <a16:creationId xmlns:a16="http://schemas.microsoft.com/office/drawing/2014/main" id="{2DD1C643-484B-526D-D212-B57732CAE1D7}"/>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02F0449-C20E-6CE0-E33F-DA0F15E670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212627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8614F-C45E-D338-83CB-166AB49E1A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DE8A1D-E54C-DCF4-97B5-6D812366C929}"/>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STEP Housing</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1E481F60-DAC0-D6DB-261E-461557D92AE2}"/>
              </a:ext>
            </a:extLst>
          </p:cNvPr>
          <p:cNvSpPr>
            <a:spLocks noGrp="1"/>
          </p:cNvSpPr>
          <p:nvPr>
            <p:ph type="subTitle" idx="1"/>
          </p:nvPr>
        </p:nvSpPr>
        <p:spPr>
          <a:xfrm>
            <a:off x="394649" y="1974454"/>
            <a:ext cx="3371808" cy="4236937"/>
          </a:xfrm>
        </p:spPr>
        <p:txBody>
          <a:bodyPr>
            <a:noAutofit/>
          </a:bodyPr>
          <a:lstStyle/>
          <a:p>
            <a:pPr algn="l"/>
            <a:r>
              <a:rPr lang="en-US" dirty="0">
                <a:latin typeface="Roboto" panose="02000000000000000000" pitchFamily="2" charset="0"/>
                <a:ea typeface="Roboto" panose="02000000000000000000" pitchFamily="2" charset="0"/>
                <a:cs typeface="Roboto" panose="02000000000000000000" pitchFamily="2" charset="0"/>
              </a:rPr>
              <a:t>STEP stands for: </a:t>
            </a:r>
          </a:p>
          <a:p>
            <a:pPr marL="342900" indent="-342900" algn="l">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Indoor emergency </a:t>
            </a:r>
            <a:r>
              <a:rPr lang="en-US" b="1" u="sng" dirty="0">
                <a:latin typeface="Roboto" panose="02000000000000000000" pitchFamily="2" charset="0"/>
                <a:ea typeface="Roboto" panose="02000000000000000000" pitchFamily="2" charset="0"/>
                <a:cs typeface="Roboto" panose="02000000000000000000" pitchFamily="2" charset="0"/>
              </a:rPr>
              <a:t>S</a:t>
            </a:r>
            <a:r>
              <a:rPr lang="en-US" dirty="0">
                <a:latin typeface="Roboto" panose="02000000000000000000" pitchFamily="2" charset="0"/>
                <a:ea typeface="Roboto" panose="02000000000000000000" pitchFamily="2" charset="0"/>
                <a:cs typeface="Roboto" panose="02000000000000000000" pitchFamily="2" charset="0"/>
              </a:rPr>
              <a:t>helter</a:t>
            </a:r>
          </a:p>
          <a:p>
            <a:pPr marL="342900" indent="-342900" algn="l">
              <a:buFont typeface="Arial" panose="020B0604020202020204" pitchFamily="34" charset="0"/>
              <a:buChar char="•"/>
            </a:pPr>
            <a:r>
              <a:rPr lang="en-US" b="1" u="sng" dirty="0">
                <a:latin typeface="Roboto" panose="02000000000000000000" pitchFamily="2" charset="0"/>
                <a:ea typeface="Roboto" panose="02000000000000000000" pitchFamily="2" charset="0"/>
                <a:cs typeface="Roboto" panose="02000000000000000000" pitchFamily="2" charset="0"/>
              </a:rPr>
              <a:t>T</a:t>
            </a:r>
            <a:r>
              <a:rPr lang="en-US" dirty="0">
                <a:latin typeface="Roboto" panose="02000000000000000000" pitchFamily="2" charset="0"/>
                <a:ea typeface="Roboto" panose="02000000000000000000" pitchFamily="2" charset="0"/>
                <a:cs typeface="Roboto" panose="02000000000000000000" pitchFamily="2" charset="0"/>
              </a:rPr>
              <a:t>ransitional housing, </a:t>
            </a:r>
          </a:p>
          <a:p>
            <a:pPr marL="342900" indent="-342900" algn="l">
              <a:buFont typeface="Arial" panose="020B0604020202020204" pitchFamily="34" charset="0"/>
              <a:buChar char="•"/>
            </a:pPr>
            <a:r>
              <a:rPr lang="en-US" b="1" u="sng" dirty="0">
                <a:latin typeface="Roboto" panose="02000000000000000000" pitchFamily="2" charset="0"/>
                <a:ea typeface="Roboto" panose="02000000000000000000" pitchFamily="2" charset="0"/>
                <a:cs typeface="Roboto" panose="02000000000000000000" pitchFamily="2" charset="0"/>
              </a:rPr>
              <a:t>E</a:t>
            </a:r>
            <a:r>
              <a:rPr lang="en-US" dirty="0">
                <a:latin typeface="Roboto" panose="02000000000000000000" pitchFamily="2" charset="0"/>
                <a:ea typeface="Roboto" panose="02000000000000000000" pitchFamily="2" charset="0"/>
                <a:cs typeface="Roboto" panose="02000000000000000000" pitchFamily="2" charset="0"/>
              </a:rPr>
              <a:t>mergency housing, </a:t>
            </a:r>
          </a:p>
          <a:p>
            <a:pPr marL="342900" indent="-342900" algn="l">
              <a:buFont typeface="Arial" panose="020B0604020202020204" pitchFamily="34" charset="0"/>
              <a:buChar char="•"/>
            </a:pPr>
            <a:r>
              <a:rPr lang="en-US" b="1" u="sng" dirty="0">
                <a:latin typeface="Roboto" panose="02000000000000000000" pitchFamily="2" charset="0"/>
                <a:ea typeface="Roboto" panose="02000000000000000000" pitchFamily="2" charset="0"/>
                <a:cs typeface="Roboto" panose="02000000000000000000" pitchFamily="2" charset="0"/>
              </a:rPr>
              <a:t>P</a:t>
            </a:r>
            <a:r>
              <a:rPr lang="en-US" dirty="0">
                <a:latin typeface="Roboto" panose="02000000000000000000" pitchFamily="2" charset="0"/>
                <a:ea typeface="Roboto" panose="02000000000000000000" pitchFamily="2" charset="0"/>
                <a:cs typeface="Roboto" panose="02000000000000000000" pitchFamily="2" charset="0"/>
              </a:rPr>
              <a:t>ermanent supportive Housing</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19564616-0A7D-E804-7425-AEF35438AFEE}"/>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8</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8B523F75-B8F4-502F-4177-864B86C0CC74}"/>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22CA797F-D4C1-2E27-C6EB-381763FAF667}"/>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B571281-DC73-7BBA-1192-D7B6178DFD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pic>
        <p:nvPicPr>
          <p:cNvPr id="6" name="Picture 5">
            <a:extLst>
              <a:ext uri="{FF2B5EF4-FFF2-40B4-BE49-F238E27FC236}">
                <a16:creationId xmlns:a16="http://schemas.microsoft.com/office/drawing/2014/main" id="{3C835942-2F6C-6541-4C48-9CDDC7CA9C7D}"/>
              </a:ext>
            </a:extLst>
          </p:cNvPr>
          <p:cNvPicPr>
            <a:picLocks noChangeAspect="1"/>
          </p:cNvPicPr>
          <p:nvPr/>
        </p:nvPicPr>
        <p:blipFill>
          <a:blip r:embed="rId3"/>
          <a:stretch>
            <a:fillRect/>
          </a:stretch>
        </p:blipFill>
        <p:spPr>
          <a:xfrm>
            <a:off x="3766457" y="1478550"/>
            <a:ext cx="8150376" cy="4153390"/>
          </a:xfrm>
          <a:prstGeom prst="rect">
            <a:avLst/>
          </a:prstGeom>
        </p:spPr>
      </p:pic>
      <p:sp>
        <p:nvSpPr>
          <p:cNvPr id="7" name="TextBox 6">
            <a:extLst>
              <a:ext uri="{FF2B5EF4-FFF2-40B4-BE49-F238E27FC236}">
                <a16:creationId xmlns:a16="http://schemas.microsoft.com/office/drawing/2014/main" id="{B2463556-4511-22D8-0508-577C4EA4BAA2}"/>
              </a:ext>
            </a:extLst>
          </p:cNvPr>
          <p:cNvSpPr txBox="1"/>
          <p:nvPr/>
        </p:nvSpPr>
        <p:spPr>
          <a:xfrm>
            <a:off x="3766457" y="5596337"/>
            <a:ext cx="6030686" cy="430887"/>
          </a:xfrm>
          <a:prstGeom prst="rect">
            <a:avLst/>
          </a:prstGeom>
          <a:noFill/>
        </p:spPr>
        <p:txBody>
          <a:bodyPr wrap="square" rtlCol="0">
            <a:spAutoFit/>
          </a:bodyPr>
          <a:lstStyle/>
          <a:p>
            <a:r>
              <a:rPr lang="en-US" sz="1100" dirty="0">
                <a:latin typeface="Roboto" panose="02000000000000000000" pitchFamily="2" charset="0"/>
                <a:ea typeface="Roboto" panose="02000000000000000000" pitchFamily="2" charset="0"/>
                <a:cs typeface="Roboto" panose="02000000000000000000" pitchFamily="2" charset="0"/>
              </a:rPr>
              <a:t>Source: Department of Commerce, accessed at: </a:t>
            </a:r>
            <a:r>
              <a:rPr lang="en-US" sz="1100" dirty="0">
                <a:solidFill>
                  <a:schemeClr val="tx2">
                    <a:lumMod val="60000"/>
                    <a:lumOff val="40000"/>
                  </a:schemeClr>
                </a:solidFill>
                <a:latin typeface="Roboto" panose="02000000000000000000" pitchFamily="2" charset="0"/>
                <a:ea typeface="Roboto" panose="02000000000000000000" pitchFamily="2" charset="0"/>
                <a:cs typeface="Roboto" panose="02000000000000000000" pitchFamily="2" charset="0"/>
                <a:hlinkClick r:id="rId4">
                  <a:extLst>
                    <a:ext uri="{A12FA001-AC4F-418D-AE19-62706E023703}">
                      <ahyp:hlinkClr xmlns:ahyp="http://schemas.microsoft.com/office/drawing/2018/hyperlinkcolor" val="tx"/>
                    </a:ext>
                  </a:extLst>
                </a:hlinkClick>
              </a:rPr>
              <a:t>https://deptofcommerce.app.box.com/s/d8agh8i3hgdgsbuff2pvgf77mua1usce</a:t>
            </a:r>
            <a:endParaRPr lang="en-US" sz="1100" dirty="0">
              <a:solidFill>
                <a:schemeClr val="tx2">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967337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83A03-4683-8978-3C55-8BA978E877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548DE1-6ABA-B3AA-7FBB-9098936DC856}"/>
              </a:ext>
            </a:extLst>
          </p:cNvPr>
          <p:cNvSpPr>
            <a:spLocks noGrp="1"/>
          </p:cNvSpPr>
          <p:nvPr>
            <p:ph type="ctrTitle"/>
          </p:nvPr>
        </p:nvSpPr>
        <p:spPr>
          <a:xfrm>
            <a:off x="284756" y="566057"/>
            <a:ext cx="11537840" cy="842340"/>
          </a:xfrm>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Committee Charter</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 name="Subtitle 2">
            <a:extLst>
              <a:ext uri="{FF2B5EF4-FFF2-40B4-BE49-F238E27FC236}">
                <a16:creationId xmlns:a16="http://schemas.microsoft.com/office/drawing/2014/main" id="{EF847F80-DA87-0F80-1354-09FAF2613235}"/>
              </a:ext>
            </a:extLst>
          </p:cNvPr>
          <p:cNvSpPr>
            <a:spLocks noGrp="1"/>
          </p:cNvSpPr>
          <p:nvPr>
            <p:ph type="subTitle" idx="1"/>
          </p:nvPr>
        </p:nvSpPr>
        <p:spPr>
          <a:xfrm>
            <a:off x="394649" y="1718931"/>
            <a:ext cx="10679751" cy="3529122"/>
          </a:xfrm>
        </p:spPr>
        <p:txBody>
          <a:bodyPr>
            <a:noAutofit/>
          </a:bodyPr>
          <a:lstStyle/>
          <a:p>
            <a:pPr marL="285750" indent="-285750" algn="l">
              <a:buFont typeface="Arial" panose="020B0604020202020204" pitchFamily="34" charset="0"/>
              <a:buChar char="•"/>
            </a:pPr>
            <a:r>
              <a:rPr lang="en-US" b="1" dirty="0">
                <a:effectLst/>
                <a:latin typeface="Roboto" panose="02000000000000000000" pitchFamily="2" charset="0"/>
                <a:ea typeface="Times New Roman" panose="02020603050405020304" pitchFamily="18" charset="0"/>
                <a:cs typeface="Times New Roman" panose="02020603050405020304" pitchFamily="18" charset="0"/>
              </a:rPr>
              <a:t>Purpose: </a:t>
            </a:r>
            <a:r>
              <a:rPr lang="en-US" dirty="0">
                <a:effectLst/>
                <a:latin typeface="Roboto" panose="02000000000000000000" pitchFamily="2" charset="0"/>
                <a:ea typeface="Times New Roman" panose="02020603050405020304" pitchFamily="18" charset="0"/>
                <a:cs typeface="Times New Roman" panose="02020603050405020304" pitchFamily="18" charset="0"/>
              </a:rPr>
              <a:t>The objective of the limited term STEP Housing Advisory Committee (Committee) is to provide an advisory report to the City Council by the end of September 2025 on proposed amendments to the City’s zoning regulations regarding STEP Housing. </a:t>
            </a:r>
          </a:p>
          <a:p>
            <a:pPr marL="285750" indent="-285750" algn="l">
              <a:buFont typeface="Arial" panose="020B0604020202020204" pitchFamily="34" charset="0"/>
              <a:buChar char="•"/>
            </a:pPr>
            <a:endParaRPr lang="en-US" dirty="0">
              <a:latin typeface="Roboto" panose="02000000000000000000" pitchFamily="2" charset="0"/>
              <a:ea typeface="Roboto" panose="02000000000000000000" pitchFamily="2" charset="0"/>
              <a:cs typeface="Times New Roman" panose="02020603050405020304" pitchFamily="18" charset="0"/>
            </a:endParaRPr>
          </a:p>
          <a:p>
            <a:pPr marL="285750" indent="-285750" algn="l">
              <a:buFont typeface="Arial" panose="020B0604020202020204" pitchFamily="34" charset="0"/>
              <a:buChar char="•"/>
            </a:pPr>
            <a:r>
              <a:rPr lang="en-US" dirty="0">
                <a:latin typeface="Roboto" panose="02000000000000000000" pitchFamily="2" charset="0"/>
                <a:ea typeface="Roboto" panose="02000000000000000000" pitchFamily="2" charset="0"/>
                <a:cs typeface="Times New Roman" panose="02020603050405020304" pitchFamily="18" charset="0"/>
              </a:rPr>
              <a:t>City Council will make final determination on approving amendments to the Kenmore Municipal Code.</a:t>
            </a: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12" name="Slide Number Placeholder 11">
            <a:extLst>
              <a:ext uri="{FF2B5EF4-FFF2-40B4-BE49-F238E27FC236}">
                <a16:creationId xmlns:a16="http://schemas.microsoft.com/office/drawing/2014/main" id="{BE9A3B93-10CC-22B2-99A3-C898409FD704}"/>
              </a:ext>
            </a:extLst>
          </p:cNvPr>
          <p:cNvSpPr>
            <a:spLocks noGrp="1"/>
          </p:cNvSpPr>
          <p:nvPr>
            <p:ph type="sldNum" sz="quarter" idx="12"/>
          </p:nvPr>
        </p:nvSpPr>
        <p:spPr/>
        <p:txBody>
          <a:bodyPr/>
          <a:lstStyle/>
          <a:p>
            <a:fld id="{F87AA4F1-D551-48EB-A985-C15CB145C9AE}" type="slidenum">
              <a:rPr lang="en-US" smtClean="0">
                <a:latin typeface="Roboto" panose="02000000000000000000" pitchFamily="2" charset="0"/>
                <a:ea typeface="Roboto" panose="02000000000000000000" pitchFamily="2" charset="0"/>
                <a:cs typeface="Roboto" panose="02000000000000000000" pitchFamily="2" charset="0"/>
              </a:rPr>
              <a:t>9</a:t>
            </a:fld>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8" name="Rectangle 7">
            <a:extLst>
              <a:ext uri="{FF2B5EF4-FFF2-40B4-BE49-F238E27FC236}">
                <a16:creationId xmlns:a16="http://schemas.microsoft.com/office/drawing/2014/main" id="{8A59548B-F929-6835-9886-01566481945A}"/>
              </a:ext>
            </a:extLst>
          </p:cNvPr>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13" name="Straight Connector 12">
            <a:extLst>
              <a:ext uri="{FF2B5EF4-FFF2-40B4-BE49-F238E27FC236}">
                <a16:creationId xmlns:a16="http://schemas.microsoft.com/office/drawing/2014/main" id="{1A550CCE-5FA8-5AA6-939A-24ECFB52C301}"/>
              </a:ext>
            </a:extLst>
          </p:cNvPr>
          <p:cNvCxnSpPr/>
          <p:nvPr/>
        </p:nvCxnSpPr>
        <p:spPr>
          <a:xfrm flipH="1">
            <a:off x="504605" y="6090393"/>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007AC0E9-E3CC-5BFC-D57F-03BD17E95D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475987103"/>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77C5D5"/>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ity of Kenmore.potx" id="{D086039F-B5D0-4890-8860-84C5BCF802BF}" vid="{1DBFC099-D041-40D8-83FA-62206CDAA2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City of Kenmore</Template>
  <TotalTime>0</TotalTime>
  <Words>1152</Words>
  <Application>Microsoft Office PowerPoint</Application>
  <PresentationFormat>Widescreen</PresentationFormat>
  <Paragraphs>128</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Roboto</vt:lpstr>
      <vt:lpstr>Symbol</vt:lpstr>
      <vt:lpstr>Office Theme</vt:lpstr>
      <vt:lpstr>PowerPoint Presentation</vt:lpstr>
      <vt:lpstr>Meeting Agenda</vt:lpstr>
      <vt:lpstr>STEP Committee Introductions</vt:lpstr>
      <vt:lpstr>Committee Members</vt:lpstr>
      <vt:lpstr>Committee Expectations</vt:lpstr>
      <vt:lpstr>Committee Expectations</vt:lpstr>
      <vt:lpstr>STEP Committee Overview</vt:lpstr>
      <vt:lpstr>STEP Housing</vt:lpstr>
      <vt:lpstr>Committee Charter</vt:lpstr>
      <vt:lpstr>Tentative Work Schedule</vt:lpstr>
      <vt:lpstr>Potential Committee Meeting Topics</vt:lpstr>
      <vt:lpstr>STEP Committee Framework</vt:lpstr>
      <vt:lpstr>Overview of HB 1220</vt:lpstr>
      <vt:lpstr>Growth Management Act (GMA) Requirements for STEP Housing</vt:lpstr>
      <vt:lpstr>Local Context  Emergency Housing</vt:lpstr>
      <vt:lpstr>Local Context - PSH</vt:lpstr>
      <vt:lpstr>Community Outreach</vt:lpstr>
      <vt:lpstr>Discussion and Next Steps</vt:lpstr>
      <vt:lpstr>Discussion Questions</vt:lpstr>
      <vt:lpstr>Next Steps</vt:lpstr>
      <vt:lpstr>Committee Resources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Melodi Yanik</dc:creator>
  <cp:lastModifiedBy>Chen, Nick</cp:lastModifiedBy>
  <cp:revision>50</cp:revision>
  <dcterms:created xsi:type="dcterms:W3CDTF">2018-04-02T23:50:47Z</dcterms:created>
  <dcterms:modified xsi:type="dcterms:W3CDTF">2025-04-23T22:50:09Z</dcterms:modified>
</cp:coreProperties>
</file>